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0080625" cy="567055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5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p:nvPr>
        </p:nvSpPr>
        <p:spPr>
          <a:xfrm>
            <a:off x="504000" y="1326600"/>
            <a:ext cx="9069480" cy="3286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84D6F4C3-A394-4836-8DBD-E774D8146161}"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efault 1">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3" name="PlaceHolder 2"/>
          <p:cNvSpPr>
            <a:spLocks noGrp="1"/>
          </p:cNvSpPr>
          <p:nvPr>
            <p:ph type="subTitle"/>
          </p:nvPr>
        </p:nvSpPr>
        <p:spPr>
          <a:xfrm>
            <a:off x="504000" y="1326600"/>
            <a:ext cx="9069480" cy="32860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B8EB4D4-D745-4AE9-9018-C675D90C41A3}"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Default 2">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0" name="PlaceHolder 2"/>
          <p:cNvSpPr>
            <a:spLocks noGrp="1"/>
          </p:cNvSpPr>
          <p:nvPr>
            <p:ph/>
          </p:nvPr>
        </p:nvSpPr>
        <p:spPr>
          <a:xfrm>
            <a:off x="504000" y="1326600"/>
            <a:ext cx="9069480" cy="3286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12A8F8FF-57FB-46A1-A577-B3C79DD7C875}"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 name="PlaceHolder 2"/>
          <p:cNvSpPr>
            <a:spLocks noGrp="1"/>
          </p:cNvSpPr>
          <p:nvPr>
            <p:ph type="body"/>
          </p:nvPr>
        </p:nvSpPr>
        <p:spPr>
          <a:xfrm>
            <a:off x="504000" y="1326600"/>
            <a:ext cx="9069480" cy="32860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2" name="PlaceHolder 3"/>
          <p:cNvSpPr>
            <a:spLocks noGrp="1"/>
          </p:cNvSpPr>
          <p:nvPr>
            <p:ph type="ftr" idx="1"/>
          </p:nvPr>
        </p:nvSpPr>
        <p:spPr>
          <a:xfrm>
            <a:off x="3447360" y="5165280"/>
            <a:ext cx="3192840" cy="388440"/>
          </a:xfrm>
          <a:prstGeom prst="rect">
            <a:avLst/>
          </a:prstGeom>
          <a:noFill/>
          <a:ln w="0">
            <a:noFill/>
          </a:ln>
        </p:spPr>
        <p:txBody>
          <a:bodyPr lIns="0" tIns="0" rIns="0" bIns="0" anchor="t">
            <a:noAutofit/>
          </a:bodyPr>
          <a:lstStyle>
            <a:lvl1pPr indent="0" algn="ctr" defTabSz="914400">
              <a:lnSpc>
                <a:spcPct val="100000"/>
              </a:lnSpc>
              <a:buNone/>
              <a:tabLst>
                <a:tab pos="0" algn="l"/>
              </a:tabLst>
              <a:defRPr lang="en-IN" sz="1400" b="0" strike="noStrike" spc="-1">
                <a:solidFill>
                  <a:srgbClr val="000000"/>
                </a:solidFill>
                <a:latin typeface="Times New Roman"/>
                <a:ea typeface="DejaVu Sans"/>
              </a:defRPr>
            </a:lvl1pPr>
          </a:lstStyle>
          <a:p>
            <a:pPr indent="0" algn="ctr" defTabSz="914400">
              <a:lnSpc>
                <a:spcPct val="100000"/>
              </a:lnSpc>
              <a:buNone/>
              <a:tabLst>
                <a:tab pos="0" algn="l"/>
              </a:tabLst>
            </a:pPr>
            <a:r>
              <a:rPr lang="en-IN" sz="1400" b="0" strike="noStrike" spc="-1">
                <a:solidFill>
                  <a:srgbClr val="000000"/>
                </a:solidFill>
                <a:latin typeface="Times New Roman"/>
                <a:ea typeface="DejaVu Sans"/>
              </a:rPr>
              <a:t>&lt;footer&gt;</a:t>
            </a:r>
            <a:endParaRPr lang="en-US" sz="1400" b="0" strike="noStrike" spc="-1">
              <a:solidFill>
                <a:srgbClr val="000000"/>
              </a:solidFill>
              <a:latin typeface="Times New Roman"/>
            </a:endParaRPr>
          </a:p>
        </p:txBody>
      </p:sp>
      <p:sp>
        <p:nvSpPr>
          <p:cNvPr id="3" name="PlaceHolder 4"/>
          <p:cNvSpPr>
            <a:spLocks noGrp="1"/>
          </p:cNvSpPr>
          <p:nvPr>
            <p:ph type="sldNum" idx="2"/>
          </p:nvPr>
        </p:nvSpPr>
        <p:spPr>
          <a:xfrm>
            <a:off x="7227360" y="5165280"/>
            <a:ext cx="2346120" cy="388440"/>
          </a:xfrm>
          <a:prstGeom prst="rect">
            <a:avLst/>
          </a:prstGeom>
          <a:noFill/>
          <a:ln w="0">
            <a:noFill/>
          </a:ln>
        </p:spPr>
        <p:txBody>
          <a:bodyPr lIns="0" tIns="0" rIns="0" bIns="0" anchor="t">
            <a:noAutofit/>
          </a:bodyPr>
          <a:lstStyle>
            <a:lvl1pPr indent="0" algn="r" defTabSz="914400">
              <a:lnSpc>
                <a:spcPct val="100000"/>
              </a:lnSpc>
              <a:buNone/>
              <a:tabLst>
                <a:tab pos="0" algn="l"/>
              </a:tabLst>
              <a:defRPr lang="en-IN" sz="1400" b="0" strike="noStrike" spc="-1">
                <a:solidFill>
                  <a:srgbClr val="000000"/>
                </a:solidFill>
                <a:latin typeface="Times New Roman"/>
                <a:ea typeface="DejaVu Sans"/>
              </a:defRPr>
            </a:lvl1pPr>
          </a:lstStyle>
          <a:p>
            <a:pPr indent="0" algn="r" defTabSz="914400">
              <a:lnSpc>
                <a:spcPct val="100000"/>
              </a:lnSpc>
              <a:buNone/>
              <a:tabLst>
                <a:tab pos="0" algn="l"/>
              </a:tabLst>
            </a:pPr>
            <a:fld id="{9E0FF1FA-3D9F-4D0F-8292-00C6DE52AB7D}" type="slidenum">
              <a:rPr lang="en-IN" sz="1400" b="0" strike="noStrike" spc="-1">
                <a:solidFill>
                  <a:srgbClr val="000000"/>
                </a:solidFill>
                <a:latin typeface="Times New Roman"/>
                <a:ea typeface="DejaVu Sans"/>
              </a:rPr>
              <a:t>‹#›</a:t>
            </a:fld>
            <a:endParaRPr lang="en-US" sz="1400" b="0" strike="noStrike" spc="-1">
              <a:solidFill>
                <a:srgbClr val="000000"/>
              </a:solidFill>
              <a:latin typeface="Times New Roman"/>
            </a:endParaRPr>
          </a:p>
        </p:txBody>
      </p:sp>
      <p:sp>
        <p:nvSpPr>
          <p:cNvPr id="4" name="PlaceHolder 5"/>
          <p:cNvSpPr>
            <a:spLocks noGrp="1"/>
          </p:cNvSpPr>
          <p:nvPr>
            <p:ph type="dt" idx="3"/>
          </p:nvPr>
        </p:nvSpPr>
        <p:spPr>
          <a:xfrm>
            <a:off x="504000" y="5165280"/>
            <a:ext cx="2346120" cy="388440"/>
          </a:xfrm>
          <a:prstGeom prst="rect">
            <a:avLst/>
          </a:prstGeom>
          <a:noFill/>
          <a:ln w="0">
            <a:noFill/>
          </a:ln>
        </p:spPr>
        <p:txBody>
          <a:bodyPr lIns="0" tIns="0" rIns="0" bIns="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8" name="PlaceHolder 2"/>
          <p:cNvSpPr>
            <a:spLocks noGrp="1"/>
          </p:cNvSpPr>
          <p:nvPr>
            <p:ph type="ftr" idx="4"/>
          </p:nvPr>
        </p:nvSpPr>
        <p:spPr>
          <a:xfrm>
            <a:off x="3447360" y="5165280"/>
            <a:ext cx="3192840" cy="388440"/>
          </a:xfrm>
          <a:prstGeom prst="rect">
            <a:avLst/>
          </a:prstGeom>
          <a:noFill/>
          <a:ln w="0">
            <a:noFill/>
          </a:ln>
        </p:spPr>
        <p:txBody>
          <a:bodyPr lIns="0" tIns="0" rIns="0" bIns="0" anchor="t">
            <a:noAutofit/>
          </a:bodyPr>
          <a:lstStyle>
            <a:lvl1pPr indent="0" algn="ctr" defTabSz="914400">
              <a:lnSpc>
                <a:spcPct val="100000"/>
              </a:lnSpc>
              <a:buNone/>
              <a:tabLst>
                <a:tab pos="0" algn="l"/>
              </a:tabLst>
              <a:defRPr lang="en-IN" sz="1400" b="0" strike="noStrike" spc="-1">
                <a:solidFill>
                  <a:srgbClr val="000000"/>
                </a:solidFill>
                <a:latin typeface="Times New Roman"/>
                <a:ea typeface="DejaVu Sans"/>
              </a:defRPr>
            </a:lvl1pPr>
          </a:lstStyle>
          <a:p>
            <a:pPr indent="0" algn="ctr" defTabSz="914400">
              <a:lnSpc>
                <a:spcPct val="100000"/>
              </a:lnSpc>
              <a:buNone/>
              <a:tabLst>
                <a:tab pos="0" algn="l"/>
              </a:tabLst>
            </a:pPr>
            <a:r>
              <a:rPr lang="en-IN" sz="1400" b="0" strike="noStrike" spc="-1">
                <a:solidFill>
                  <a:srgbClr val="000000"/>
                </a:solidFill>
                <a:latin typeface="Times New Roman"/>
                <a:ea typeface="DejaVu Sans"/>
              </a:rPr>
              <a:t>&lt;footer&gt;</a:t>
            </a:r>
            <a:endParaRPr lang="en-US" sz="1400" b="0" strike="noStrike" spc="-1">
              <a:solidFill>
                <a:srgbClr val="000000"/>
              </a:solidFill>
              <a:latin typeface="Times New Roman"/>
            </a:endParaRPr>
          </a:p>
        </p:txBody>
      </p:sp>
      <p:sp>
        <p:nvSpPr>
          <p:cNvPr id="9" name="PlaceHolder 3"/>
          <p:cNvSpPr>
            <a:spLocks noGrp="1"/>
          </p:cNvSpPr>
          <p:nvPr>
            <p:ph type="sldNum" idx="5"/>
          </p:nvPr>
        </p:nvSpPr>
        <p:spPr>
          <a:xfrm>
            <a:off x="7227360" y="5165280"/>
            <a:ext cx="2346120" cy="388440"/>
          </a:xfrm>
          <a:prstGeom prst="rect">
            <a:avLst/>
          </a:prstGeom>
          <a:noFill/>
          <a:ln w="0">
            <a:noFill/>
          </a:ln>
        </p:spPr>
        <p:txBody>
          <a:bodyPr lIns="0" tIns="0" rIns="0" bIns="0" anchor="t">
            <a:noAutofit/>
          </a:bodyPr>
          <a:lstStyle>
            <a:lvl1pPr indent="0" algn="r" defTabSz="914400">
              <a:lnSpc>
                <a:spcPct val="100000"/>
              </a:lnSpc>
              <a:buNone/>
              <a:tabLst>
                <a:tab pos="0" algn="l"/>
              </a:tabLst>
              <a:defRPr lang="en-IN" sz="1400" b="0" strike="noStrike" spc="-1">
                <a:solidFill>
                  <a:srgbClr val="000000"/>
                </a:solidFill>
                <a:latin typeface="Times New Roman"/>
                <a:ea typeface="DejaVu Sans"/>
              </a:defRPr>
            </a:lvl1pPr>
          </a:lstStyle>
          <a:p>
            <a:pPr indent="0" algn="r" defTabSz="914400">
              <a:lnSpc>
                <a:spcPct val="100000"/>
              </a:lnSpc>
              <a:buNone/>
              <a:tabLst>
                <a:tab pos="0" algn="l"/>
              </a:tabLst>
            </a:pPr>
            <a:fld id="{C59E93AB-756F-4D87-86E2-67C42CCEF3E1}" type="slidenum">
              <a:rPr lang="en-IN" sz="1400" b="0" strike="noStrike" spc="-1">
                <a:solidFill>
                  <a:srgbClr val="000000"/>
                </a:solidFill>
                <a:latin typeface="Times New Roman"/>
                <a:ea typeface="DejaVu Sans"/>
              </a:rPr>
              <a:t>‹#›</a:t>
            </a:fld>
            <a:endParaRPr lang="en-US" sz="1400" b="0" strike="noStrike" spc="-1">
              <a:solidFill>
                <a:srgbClr val="000000"/>
              </a:solidFill>
              <a:latin typeface="Times New Roman"/>
            </a:endParaRPr>
          </a:p>
        </p:txBody>
      </p:sp>
      <p:sp>
        <p:nvSpPr>
          <p:cNvPr id="10" name="PlaceHolder 4"/>
          <p:cNvSpPr>
            <a:spLocks noGrp="1"/>
          </p:cNvSpPr>
          <p:nvPr>
            <p:ph type="dt" idx="6"/>
          </p:nvPr>
        </p:nvSpPr>
        <p:spPr>
          <a:xfrm>
            <a:off x="504000" y="5165280"/>
            <a:ext cx="2346120" cy="388440"/>
          </a:xfrm>
          <a:prstGeom prst="rect">
            <a:avLst/>
          </a:prstGeom>
          <a:noFill/>
          <a:ln w="0">
            <a:noFill/>
          </a:ln>
        </p:spPr>
        <p:txBody>
          <a:bodyPr lIns="0" tIns="0" rIns="0" bIns="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11" name="PlaceHolder 5"/>
          <p:cNvSpPr>
            <a:spLocks noGrp="1"/>
          </p:cNvSpPr>
          <p:nvPr>
            <p:ph type="body"/>
          </p:nvPr>
        </p:nvSpPr>
        <p:spPr>
          <a:xfrm>
            <a:off x="504000" y="1326600"/>
            <a:ext cx="9072000" cy="3288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5" name="PlaceHolder 2"/>
          <p:cNvSpPr>
            <a:spLocks noGrp="1"/>
          </p:cNvSpPr>
          <p:nvPr>
            <p:ph type="body"/>
          </p:nvPr>
        </p:nvSpPr>
        <p:spPr>
          <a:xfrm>
            <a:off x="504000" y="1326600"/>
            <a:ext cx="9069480" cy="32860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6" name="PlaceHolder 3"/>
          <p:cNvSpPr>
            <a:spLocks noGrp="1"/>
          </p:cNvSpPr>
          <p:nvPr>
            <p:ph type="ftr" idx="7"/>
          </p:nvPr>
        </p:nvSpPr>
        <p:spPr>
          <a:xfrm>
            <a:off x="3447360" y="5165280"/>
            <a:ext cx="3192840" cy="388440"/>
          </a:xfrm>
          <a:prstGeom prst="rect">
            <a:avLst/>
          </a:prstGeom>
          <a:noFill/>
          <a:ln w="0">
            <a:noFill/>
          </a:ln>
        </p:spPr>
        <p:txBody>
          <a:bodyPr lIns="0" tIns="0" rIns="0" bIns="0" anchor="t">
            <a:noAutofit/>
          </a:bodyPr>
          <a:lstStyle>
            <a:lvl1pPr indent="0" algn="ctr" defTabSz="914400">
              <a:lnSpc>
                <a:spcPct val="100000"/>
              </a:lnSpc>
              <a:buNone/>
              <a:tabLst>
                <a:tab pos="0" algn="l"/>
              </a:tabLst>
              <a:defRPr lang="en-IN" sz="1400" b="0" strike="noStrike" spc="-1">
                <a:solidFill>
                  <a:srgbClr val="000000"/>
                </a:solidFill>
                <a:latin typeface="Times New Roman"/>
                <a:ea typeface="DejaVu Sans"/>
              </a:defRPr>
            </a:lvl1pPr>
          </a:lstStyle>
          <a:p>
            <a:pPr indent="0" algn="ctr" defTabSz="914400">
              <a:lnSpc>
                <a:spcPct val="100000"/>
              </a:lnSpc>
              <a:buNone/>
              <a:tabLst>
                <a:tab pos="0" algn="l"/>
              </a:tabLst>
            </a:pPr>
            <a:r>
              <a:rPr lang="en-IN" sz="1400" b="0" strike="noStrike" spc="-1">
                <a:solidFill>
                  <a:srgbClr val="000000"/>
                </a:solidFill>
                <a:latin typeface="Times New Roman"/>
                <a:ea typeface="DejaVu Sans"/>
              </a:rPr>
              <a:t>&lt;footer&gt;</a:t>
            </a:r>
            <a:endParaRPr lang="en-US" sz="1400" b="0" strike="noStrike" spc="-1">
              <a:solidFill>
                <a:srgbClr val="000000"/>
              </a:solidFill>
              <a:latin typeface="Times New Roman"/>
            </a:endParaRPr>
          </a:p>
        </p:txBody>
      </p:sp>
      <p:sp>
        <p:nvSpPr>
          <p:cNvPr id="17" name="PlaceHolder 4"/>
          <p:cNvSpPr>
            <a:spLocks noGrp="1"/>
          </p:cNvSpPr>
          <p:nvPr>
            <p:ph type="sldNum" idx="8"/>
          </p:nvPr>
        </p:nvSpPr>
        <p:spPr>
          <a:xfrm>
            <a:off x="7227360" y="5165280"/>
            <a:ext cx="2346120" cy="388440"/>
          </a:xfrm>
          <a:prstGeom prst="rect">
            <a:avLst/>
          </a:prstGeom>
          <a:noFill/>
          <a:ln w="0">
            <a:noFill/>
          </a:ln>
        </p:spPr>
        <p:txBody>
          <a:bodyPr lIns="0" tIns="0" rIns="0" bIns="0" anchor="t">
            <a:noAutofit/>
          </a:bodyPr>
          <a:lstStyle>
            <a:lvl1pPr indent="0" algn="r" defTabSz="914400">
              <a:lnSpc>
                <a:spcPct val="100000"/>
              </a:lnSpc>
              <a:buNone/>
              <a:tabLst>
                <a:tab pos="0" algn="l"/>
              </a:tabLst>
              <a:defRPr lang="en-IN" sz="1400" b="0" strike="noStrike" spc="-1">
                <a:solidFill>
                  <a:srgbClr val="000000"/>
                </a:solidFill>
                <a:latin typeface="Times New Roman"/>
                <a:ea typeface="DejaVu Sans"/>
              </a:defRPr>
            </a:lvl1pPr>
          </a:lstStyle>
          <a:p>
            <a:pPr indent="0" algn="r" defTabSz="914400">
              <a:lnSpc>
                <a:spcPct val="100000"/>
              </a:lnSpc>
              <a:buNone/>
              <a:tabLst>
                <a:tab pos="0" algn="l"/>
              </a:tabLst>
            </a:pPr>
            <a:fld id="{07046076-001A-4523-8770-D1518E25D4F4}" type="slidenum">
              <a:rPr lang="en-IN" sz="1400" b="0" strike="noStrike" spc="-1">
                <a:solidFill>
                  <a:srgbClr val="000000"/>
                </a:solidFill>
                <a:latin typeface="Times New Roman"/>
                <a:ea typeface="DejaVu Sans"/>
              </a:rPr>
              <a:t>‹#›</a:t>
            </a:fld>
            <a:endParaRPr lang="en-US" sz="1400" b="0" strike="noStrike" spc="-1">
              <a:solidFill>
                <a:srgbClr val="000000"/>
              </a:solidFill>
              <a:latin typeface="Times New Roman"/>
            </a:endParaRPr>
          </a:p>
        </p:txBody>
      </p:sp>
      <p:sp>
        <p:nvSpPr>
          <p:cNvPr id="18" name="PlaceHolder 5"/>
          <p:cNvSpPr>
            <a:spLocks noGrp="1"/>
          </p:cNvSpPr>
          <p:nvPr>
            <p:ph type="dt" idx="9"/>
          </p:nvPr>
        </p:nvSpPr>
        <p:spPr>
          <a:xfrm>
            <a:off x="504000" y="5165280"/>
            <a:ext cx="2346120" cy="388440"/>
          </a:xfrm>
          <a:prstGeom prst="rect">
            <a:avLst/>
          </a:prstGeom>
          <a:noFill/>
          <a:ln w="0">
            <a:noFill/>
          </a:ln>
        </p:spPr>
        <p:txBody>
          <a:bodyPr lIns="0" tIns="0" rIns="0" bIns="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defTabSz="914400">
              <a:lnSpc>
                <a:spcPct val="100000"/>
              </a:lnSpc>
              <a:spcBef>
                <a:spcPts val="1191"/>
              </a:spcBef>
              <a:spcAft>
                <a:spcPts val="992"/>
              </a:spcAft>
              <a:buNone/>
              <a:tabLst>
                <a:tab pos="0" algn="l"/>
              </a:tabLst>
            </a:pPr>
            <a:r>
              <a:rPr lang="en-IN" sz="3200" b="1" strike="noStrike" spc="-1">
                <a:solidFill>
                  <a:srgbClr val="000000"/>
                </a:solidFill>
                <a:latin typeface="Arial"/>
                <a:ea typeface="DejaVu Sans"/>
              </a:rPr>
              <a:t>Dog Breed Identification Using Deep Learning</a:t>
            </a:r>
            <a:br>
              <a:rPr sz="3200"/>
            </a:br>
            <a:endParaRPr lang="en-US" sz="3200" b="0" strike="noStrike" spc="-1">
              <a:solidFill>
                <a:srgbClr val="000000"/>
              </a:solidFill>
              <a:latin typeface="Arial"/>
            </a:endParaRPr>
          </a:p>
        </p:txBody>
      </p:sp>
      <p:sp>
        <p:nvSpPr>
          <p:cNvPr id="22" name="PlaceHolder 2"/>
          <p:cNvSpPr>
            <a:spLocks noGrp="1"/>
          </p:cNvSpPr>
          <p:nvPr>
            <p:ph/>
          </p:nvPr>
        </p:nvSpPr>
        <p:spPr>
          <a:xfrm>
            <a:off x="360000" y="785160"/>
            <a:ext cx="9069480" cy="4252680"/>
          </a:xfrm>
          <a:prstGeom prst="rect">
            <a:avLst/>
          </a:prstGeom>
          <a:noFill/>
          <a:ln w="0">
            <a:noFill/>
          </a:ln>
        </p:spPr>
        <p:txBody>
          <a:bodyPr lIns="0" tIns="0" rIns="0" bIns="0" anchor="t">
            <a:normAutofit fontScale="97222"/>
          </a:bodyPr>
          <a:lstStyle/>
          <a:p>
            <a:pPr marL="432000" indent="0" algn="ctr" defTabSz="457200">
              <a:lnSpc>
                <a:spcPct val="100000"/>
              </a:lnSpc>
              <a:buNone/>
              <a:tabLst>
                <a:tab pos="0" algn="l"/>
              </a:tabLst>
            </a:pPr>
            <a:r>
              <a:rPr lang="en-IN" sz="2200" b="1" strike="noStrike" spc="-1">
                <a:solidFill>
                  <a:schemeClr val="dk2">
                    <a:lumMod val="50000"/>
                  </a:schemeClr>
                </a:solidFill>
                <a:latin typeface="Trebuchet MS"/>
                <a:ea typeface="DejaVu Sans"/>
              </a:rPr>
              <a:t>             B.TECH 2022-26  5TH</a:t>
            </a:r>
            <a:r>
              <a:rPr lang="en-IN" sz="2200" b="1" strike="noStrike" spc="-1" baseline="30000">
                <a:solidFill>
                  <a:schemeClr val="dk2">
                    <a:lumMod val="50000"/>
                  </a:schemeClr>
                </a:solidFill>
                <a:latin typeface="Trebuchet MS"/>
                <a:ea typeface="DejaVu Sans"/>
              </a:rPr>
              <a:t> </a:t>
            </a:r>
            <a:r>
              <a:rPr lang="en-IN" sz="2200" b="1" strike="noStrike" spc="-1">
                <a:solidFill>
                  <a:schemeClr val="dk2">
                    <a:lumMod val="50000"/>
                  </a:schemeClr>
                </a:solidFill>
                <a:latin typeface="Trebuchet MS"/>
                <a:ea typeface="DejaVu Sans"/>
              </a:rPr>
              <a:t> SEM LEARNING PROJECT</a:t>
            </a:r>
            <a:endParaRPr lang="en-US" sz="2200" b="0" strike="noStrike" spc="-1">
              <a:solidFill>
                <a:srgbClr val="000000"/>
              </a:solidFill>
              <a:latin typeface="Arial"/>
            </a:endParaRPr>
          </a:p>
          <a:p>
            <a:pPr marL="432000" indent="0" algn="ctr" defTabSz="457200">
              <a:lnSpc>
                <a:spcPct val="100000"/>
              </a:lnSpc>
              <a:buNone/>
              <a:tabLst>
                <a:tab pos="0" algn="l"/>
              </a:tabLst>
            </a:pPr>
            <a:r>
              <a:rPr lang="en-IN" sz="2100" b="1" strike="noStrike" spc="-1">
                <a:solidFill>
                  <a:schemeClr val="dk1"/>
                </a:solidFill>
                <a:latin typeface="Trebuchet MS"/>
                <a:ea typeface="DejaVu Sans"/>
              </a:rPr>
              <a:t>Submitted by</a:t>
            </a:r>
            <a:endParaRPr lang="en-US" sz="2100" b="0" strike="noStrike" spc="-1">
              <a:solidFill>
                <a:srgbClr val="000000"/>
              </a:solidFill>
              <a:latin typeface="Arial"/>
            </a:endParaRPr>
          </a:p>
          <a:p>
            <a:pPr marL="432000" indent="0" algn="ctr" defTabSz="457200">
              <a:lnSpc>
                <a:spcPct val="100000"/>
              </a:lnSpc>
              <a:buNone/>
              <a:tabLst>
                <a:tab pos="0" algn="l"/>
              </a:tabLst>
            </a:pPr>
            <a:r>
              <a:rPr lang="en-US" sz="2100" b="0" strike="noStrike" spc="-1">
                <a:solidFill>
                  <a:schemeClr val="dk1"/>
                </a:solidFill>
                <a:latin typeface="Trebuchet MS"/>
                <a:ea typeface="DejaVu Sans"/>
              </a:rPr>
              <a:t>Gananath Tripathy, Deepak Choudhary, Aditya Patra</a:t>
            </a:r>
            <a:endParaRPr lang="en-US" sz="2100" b="0" strike="noStrike" spc="-1">
              <a:solidFill>
                <a:srgbClr val="000000"/>
              </a:solidFill>
              <a:latin typeface="Arial"/>
            </a:endParaRPr>
          </a:p>
          <a:p>
            <a:pPr marL="432000" indent="0" algn="ctr" defTabSz="457200">
              <a:lnSpc>
                <a:spcPct val="100000"/>
              </a:lnSpc>
              <a:buNone/>
              <a:tabLst>
                <a:tab pos="0" algn="l"/>
              </a:tabLst>
            </a:pPr>
            <a:r>
              <a:rPr lang="en-US" sz="2100" b="0" strike="noStrike" spc="-1">
                <a:solidFill>
                  <a:schemeClr val="dk1"/>
                </a:solidFill>
                <a:latin typeface="Trebuchet MS"/>
                <a:ea typeface="DejaVu Sans"/>
              </a:rPr>
              <a:t>RollNo- 22CSE729,22CSE480,22CSE943</a:t>
            </a:r>
            <a:endParaRPr lang="en-US" sz="2100" b="0" strike="noStrike" spc="-1">
              <a:solidFill>
                <a:srgbClr val="000000"/>
              </a:solidFill>
              <a:latin typeface="Arial"/>
            </a:endParaRPr>
          </a:p>
          <a:p>
            <a:pPr marL="432000" indent="0" algn="ctr" defTabSz="457200">
              <a:lnSpc>
                <a:spcPct val="100000"/>
              </a:lnSpc>
              <a:buNone/>
              <a:tabLst>
                <a:tab pos="0" algn="l"/>
              </a:tabLst>
            </a:pPr>
            <a:r>
              <a:rPr lang="en-US" sz="2100" b="0" strike="noStrike" spc="-1">
                <a:solidFill>
                  <a:schemeClr val="dk1"/>
                </a:solidFill>
                <a:latin typeface="Trebuchet MS"/>
                <a:ea typeface="DejaVu Sans"/>
              </a:rPr>
              <a:t>    Under the Guidance of Asst. Prof. Rajendra Kumar Mahanta</a:t>
            </a:r>
            <a:endParaRPr lang="en-US" sz="2100" b="0" strike="noStrike" spc="-1">
              <a:solidFill>
                <a:srgbClr val="000000"/>
              </a:solidFill>
              <a:latin typeface="Arial"/>
            </a:endParaRPr>
          </a:p>
          <a:p>
            <a:pPr marL="432000" indent="0" algn="ctr" defTabSz="457200">
              <a:lnSpc>
                <a:spcPct val="100000"/>
              </a:lnSpc>
              <a:buNone/>
              <a:tabLst>
                <a:tab pos="0" algn="l"/>
              </a:tabLst>
            </a:pPr>
            <a:endParaRPr lang="en-US" sz="2100" b="0" strike="noStrike" spc="-1">
              <a:solidFill>
                <a:srgbClr val="000000"/>
              </a:solidFill>
              <a:latin typeface="Arial"/>
            </a:endParaRPr>
          </a:p>
          <a:p>
            <a:pPr marL="432000" indent="0" algn="ctr" defTabSz="457200">
              <a:lnSpc>
                <a:spcPct val="100000"/>
              </a:lnSpc>
              <a:buNone/>
              <a:tabLst>
                <a:tab pos="0" algn="l"/>
              </a:tabLst>
            </a:pPr>
            <a:endParaRPr lang="en-US" sz="2100" b="0" strike="noStrike" spc="-1">
              <a:solidFill>
                <a:srgbClr val="000000"/>
              </a:solidFill>
              <a:latin typeface="Arial"/>
            </a:endParaRPr>
          </a:p>
          <a:p>
            <a:pPr marL="432000" indent="0" algn="ctr" defTabSz="457200">
              <a:lnSpc>
                <a:spcPct val="100000"/>
              </a:lnSpc>
              <a:buNone/>
              <a:tabLst>
                <a:tab pos="0" algn="l"/>
              </a:tabLst>
            </a:pPr>
            <a:endParaRPr lang="en-US" sz="2100" b="0" strike="noStrike" spc="-1">
              <a:solidFill>
                <a:srgbClr val="000000"/>
              </a:solidFill>
              <a:latin typeface="Arial"/>
            </a:endParaRPr>
          </a:p>
          <a:p>
            <a:pPr marL="432000" indent="0" algn="ctr" defTabSz="457200">
              <a:lnSpc>
                <a:spcPct val="100000"/>
              </a:lnSpc>
              <a:buNone/>
              <a:tabLst>
                <a:tab pos="0" algn="l"/>
              </a:tabLst>
            </a:pPr>
            <a:endParaRPr lang="en-US" sz="2100" b="0" strike="noStrike" spc="-1">
              <a:solidFill>
                <a:srgbClr val="000000"/>
              </a:solidFill>
              <a:latin typeface="Arial"/>
            </a:endParaRPr>
          </a:p>
          <a:p>
            <a:pPr marL="432000" indent="0" algn="ctr" defTabSz="457200">
              <a:lnSpc>
                <a:spcPct val="100000"/>
              </a:lnSpc>
              <a:buNone/>
              <a:tabLst>
                <a:tab pos="0" algn="l"/>
              </a:tabLst>
            </a:pPr>
            <a:r>
              <a:rPr lang="en-IN" sz="2800" b="1" strike="noStrike" spc="-1">
                <a:solidFill>
                  <a:schemeClr val="dk1"/>
                </a:solidFill>
                <a:latin typeface="Trebuchet MS"/>
                <a:ea typeface="DejaVu Sans"/>
              </a:rPr>
              <a:t> </a:t>
            </a:r>
            <a:r>
              <a:rPr lang="en-IN" sz="1600" b="1" strike="noStrike" spc="-1">
                <a:solidFill>
                  <a:schemeClr val="dk1"/>
                </a:solidFill>
                <a:latin typeface="Trebuchet MS"/>
                <a:ea typeface="DejaVu Sans"/>
              </a:rPr>
              <a:t> </a:t>
            </a:r>
            <a:r>
              <a:rPr lang="en-IN" sz="1400" b="0" strike="noStrike" spc="-1">
                <a:solidFill>
                  <a:schemeClr val="dk1"/>
                </a:solidFill>
                <a:latin typeface="Trebuchet MS"/>
                <a:ea typeface="DejaVu Sans"/>
              </a:rPr>
              <a:t>BACHELOR IN TECHNOLOGY</a:t>
            </a:r>
            <a:endParaRPr lang="en-US" sz="1400" b="0" strike="noStrike" spc="-1">
              <a:solidFill>
                <a:srgbClr val="000000"/>
              </a:solidFill>
              <a:latin typeface="Arial"/>
            </a:endParaRPr>
          </a:p>
          <a:p>
            <a:pPr marL="432000" indent="0" defTabSz="457200">
              <a:lnSpc>
                <a:spcPct val="100000"/>
              </a:lnSpc>
              <a:buNone/>
              <a:tabLst>
                <a:tab pos="0" algn="l"/>
              </a:tabLst>
            </a:pPr>
            <a:r>
              <a:rPr lang="en-IN" sz="1600" b="1" strike="noStrike" spc="-1">
                <a:solidFill>
                  <a:schemeClr val="dk1"/>
                </a:solidFill>
                <a:latin typeface="Trebuchet MS"/>
                <a:ea typeface="DejaVu Sans"/>
              </a:rPr>
              <a:t> DEPARTMENT OF COMPUTER SCIENCE &amp; ENGINEERING</a:t>
            </a:r>
            <a:endParaRPr lang="en-US" sz="1600" b="0" strike="noStrike" spc="-1">
              <a:solidFill>
                <a:srgbClr val="000000"/>
              </a:solidFill>
              <a:latin typeface="Arial"/>
            </a:endParaRPr>
          </a:p>
          <a:p>
            <a:pPr marL="432000" indent="0" defTabSz="457200">
              <a:lnSpc>
                <a:spcPct val="100000"/>
              </a:lnSpc>
              <a:buNone/>
              <a:tabLst>
                <a:tab pos="0" algn="l"/>
              </a:tabLst>
            </a:pPr>
            <a:r>
              <a:rPr lang="en-IN" sz="1600" b="1" strike="noStrike" spc="-1">
                <a:solidFill>
                  <a:schemeClr val="dk1"/>
                </a:solidFill>
                <a:latin typeface="Trebuchet MS"/>
                <a:ea typeface="DejaVu Sans"/>
              </a:rPr>
              <a:t> SCHOOL OF ENINEERING &amp; TECHNOLOGY</a:t>
            </a:r>
            <a:endParaRPr lang="en-US" sz="1600" b="0" strike="noStrike" spc="-1">
              <a:solidFill>
                <a:srgbClr val="000000"/>
              </a:solidFill>
              <a:latin typeface="Arial"/>
            </a:endParaRPr>
          </a:p>
          <a:p>
            <a:pPr marL="432000" indent="0" defTabSz="457200">
              <a:lnSpc>
                <a:spcPct val="100000"/>
              </a:lnSpc>
              <a:buNone/>
              <a:tabLst>
                <a:tab pos="0" algn="l"/>
              </a:tabLst>
            </a:pPr>
            <a:r>
              <a:rPr lang="en-IN" sz="1600" b="1" strike="noStrike" spc="-1">
                <a:solidFill>
                  <a:schemeClr val="dk1"/>
                </a:solidFill>
                <a:latin typeface="Trebuchet MS"/>
                <a:ea typeface="DejaVu Sans"/>
              </a:rPr>
              <a:t> GANDHI INSTITUTE OF ENGINEERING &amp; TECHNOLOGY UNIVERSITY</a:t>
            </a:r>
            <a:endParaRPr lang="en-US" sz="1600" b="0" strike="noStrike" spc="-1">
              <a:solidFill>
                <a:srgbClr val="000000"/>
              </a:solidFill>
              <a:latin typeface="Arial"/>
            </a:endParaRPr>
          </a:p>
          <a:p>
            <a:pPr marL="432000" indent="0" defTabSz="457200">
              <a:lnSpc>
                <a:spcPct val="100000"/>
              </a:lnSpc>
              <a:buNone/>
              <a:tabLst>
                <a:tab pos="0" algn="l"/>
              </a:tabLst>
            </a:pPr>
            <a:r>
              <a:rPr lang="en-IN" sz="1600" b="1" strike="noStrike" spc="-1">
                <a:solidFill>
                  <a:schemeClr val="dk1"/>
                </a:solidFill>
                <a:latin typeface="Trebuchet MS"/>
                <a:ea typeface="DejaVu Sans"/>
              </a:rPr>
              <a:t> GUNUPUR -765022, ODISHA</a:t>
            </a:r>
            <a:endParaRPr lang="en-US" sz="1600" b="0" strike="noStrike" spc="-1">
              <a:solidFill>
                <a:srgbClr val="000000"/>
              </a:solidFill>
              <a:latin typeface="Arial"/>
            </a:endParaRPr>
          </a:p>
        </p:txBody>
      </p:sp>
      <p:pic>
        <p:nvPicPr>
          <p:cNvPr id="23" name="Picture 23"/>
          <p:cNvPicPr/>
          <p:nvPr/>
        </p:nvPicPr>
        <p:blipFill>
          <a:blip r:embed="rId2"/>
          <a:stretch/>
        </p:blipFill>
        <p:spPr>
          <a:xfrm>
            <a:off x="4500000" y="2416320"/>
            <a:ext cx="1335600" cy="100152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53" name="Picture 41"/>
          <p:cNvPicPr/>
          <p:nvPr/>
        </p:nvPicPr>
        <p:blipFill>
          <a:blip r:embed="rId2"/>
          <a:stretch/>
        </p:blipFill>
        <p:spPr>
          <a:xfrm>
            <a:off x="0" y="0"/>
            <a:ext cx="10077840" cy="56678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PlaceHolder 1"/>
          <p:cNvSpPr>
            <a:spLocks noGrp="1"/>
          </p:cNvSpPr>
          <p:nvPr>
            <p:ph type="title"/>
          </p:nvPr>
        </p:nvSpPr>
        <p:spPr>
          <a:xfrm>
            <a:off x="227160" y="-145440"/>
            <a:ext cx="9069480" cy="944280"/>
          </a:xfrm>
          <a:prstGeom prst="rect">
            <a:avLst/>
          </a:prstGeom>
          <a:noFill/>
          <a:ln w="0">
            <a:noFill/>
          </a:ln>
        </p:spPr>
        <p:txBody>
          <a:bodyPr lIns="0" tIns="0" rIns="0" bIns="0" anchor="ctr">
            <a:noAutofit/>
          </a:bodyPr>
          <a:lstStyle/>
          <a:p>
            <a:pPr indent="0" algn="ctr">
              <a:lnSpc>
                <a:spcPct val="100000"/>
              </a:lnSpc>
              <a:buNone/>
              <a:tabLst>
                <a:tab pos="0" algn="l"/>
              </a:tabLst>
            </a:pPr>
            <a:r>
              <a:rPr lang="en-US" sz="3200" b="1" u="sng" strike="noStrike" spc="-1">
                <a:solidFill>
                  <a:srgbClr val="000000"/>
                </a:solidFill>
                <a:uFillTx/>
                <a:latin typeface="Arial"/>
              </a:rPr>
              <a:t>Flow Chat Layout </a:t>
            </a:r>
            <a:r>
              <a:rPr lang="en-US" sz="3200" b="1" strike="noStrike" spc="-1">
                <a:solidFill>
                  <a:srgbClr val="000000"/>
                </a:solidFill>
                <a:latin typeface="Arial"/>
              </a:rPr>
              <a:t>: </a:t>
            </a:r>
            <a:endParaRPr lang="en-US" sz="3200" b="0" strike="noStrike" spc="-1">
              <a:solidFill>
                <a:srgbClr val="000000"/>
              </a:solidFill>
              <a:latin typeface="Arial"/>
            </a:endParaRPr>
          </a:p>
        </p:txBody>
      </p:sp>
      <p:sp>
        <p:nvSpPr>
          <p:cNvPr id="55" name="Rectangle: Rounded Corners 54"/>
          <p:cNvSpPr/>
          <p:nvPr/>
        </p:nvSpPr>
        <p:spPr>
          <a:xfrm>
            <a:off x="1929412" y="925201"/>
            <a:ext cx="1013212" cy="540359"/>
          </a:xfrm>
          <a:prstGeom prst="roundRect">
            <a:avLst>
              <a:gd name="adj" fmla="val 1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dirty="0">
                <a:solidFill>
                  <a:srgbClr val="000000"/>
                </a:solidFill>
                <a:latin typeface="Arial"/>
                <a:ea typeface="DejaVu Sans"/>
              </a:rPr>
              <a:t>start</a:t>
            </a:r>
            <a:endParaRPr lang="en-US" sz="1800" b="0" strike="noStrike" spc="-1" dirty="0">
              <a:solidFill>
                <a:srgbClr val="000000"/>
              </a:solidFill>
              <a:latin typeface="Arial"/>
            </a:endParaRPr>
          </a:p>
        </p:txBody>
      </p:sp>
      <p:sp>
        <p:nvSpPr>
          <p:cNvPr id="56" name="Straight Connector 55"/>
          <p:cNvSpPr/>
          <p:nvPr/>
        </p:nvSpPr>
        <p:spPr>
          <a:xfrm flipH="1">
            <a:off x="2472480" y="1486080"/>
            <a:ext cx="360" cy="540360"/>
          </a:xfrm>
          <a:prstGeom prst="line">
            <a:avLst/>
          </a:prstGeom>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57" name="Rectangle: Rounded Corners 56"/>
          <p:cNvSpPr/>
          <p:nvPr/>
        </p:nvSpPr>
        <p:spPr>
          <a:xfrm>
            <a:off x="1587600" y="2006280"/>
            <a:ext cx="1842480" cy="783360"/>
          </a:xfrm>
          <a:prstGeom prst="roundRect">
            <a:avLst>
              <a:gd name="adj" fmla="val 1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dirty="0">
                <a:solidFill>
                  <a:srgbClr val="000000"/>
                </a:solidFill>
                <a:latin typeface="Arial"/>
                <a:ea typeface="DejaVu Sans"/>
              </a:rPr>
              <a:t> Input Image</a:t>
            </a:r>
            <a:endParaRPr lang="en-US" sz="1800" b="0" strike="noStrike" spc="-1" dirty="0">
              <a:solidFill>
                <a:srgbClr val="000000"/>
              </a:solidFill>
              <a:latin typeface="Arial"/>
            </a:endParaRPr>
          </a:p>
        </p:txBody>
      </p:sp>
      <p:sp>
        <p:nvSpPr>
          <p:cNvPr id="58" name="Rectangle: Rounded Corners 57"/>
          <p:cNvSpPr/>
          <p:nvPr/>
        </p:nvSpPr>
        <p:spPr>
          <a:xfrm>
            <a:off x="1635120" y="3316680"/>
            <a:ext cx="1842840" cy="674640"/>
          </a:xfrm>
          <a:prstGeom prst="roundRect">
            <a:avLst>
              <a:gd name="adj" fmla="val 1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dirty="0">
                <a:solidFill>
                  <a:srgbClr val="000000"/>
                </a:solidFill>
                <a:latin typeface="Arial"/>
                <a:ea typeface="DejaVu Sans"/>
              </a:rPr>
              <a:t>Processing</a:t>
            </a:r>
            <a:endParaRPr lang="en-US" sz="1800" b="0" strike="noStrike" spc="-1" dirty="0">
              <a:solidFill>
                <a:srgbClr val="000000"/>
              </a:solidFill>
              <a:latin typeface="Arial"/>
            </a:endParaRPr>
          </a:p>
        </p:txBody>
      </p:sp>
      <p:sp>
        <p:nvSpPr>
          <p:cNvPr id="59" name="Rectangle: Rounded Corners 58"/>
          <p:cNvSpPr/>
          <p:nvPr/>
        </p:nvSpPr>
        <p:spPr>
          <a:xfrm>
            <a:off x="1722600" y="4390920"/>
            <a:ext cx="1796040" cy="795960"/>
          </a:xfrm>
          <a:prstGeom prst="roundRect">
            <a:avLst>
              <a:gd name="adj" fmla="val 1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800" b="0" strike="noStrike" spc="-1">
                <a:solidFill>
                  <a:srgbClr val="000000"/>
                </a:solidFill>
                <a:latin typeface="Arial"/>
                <a:ea typeface="DejaVu Sans"/>
              </a:rPr>
              <a:t>Load Inception V3</a:t>
            </a:r>
            <a:endParaRPr lang="en-US" sz="1800" b="0" strike="noStrike" spc="-1">
              <a:solidFill>
                <a:srgbClr val="000000"/>
              </a:solidFill>
              <a:latin typeface="Arial"/>
            </a:endParaRPr>
          </a:p>
        </p:txBody>
      </p:sp>
      <p:sp>
        <p:nvSpPr>
          <p:cNvPr id="60" name="Rectangle: Rounded Corners 59"/>
          <p:cNvSpPr/>
          <p:nvPr/>
        </p:nvSpPr>
        <p:spPr>
          <a:xfrm>
            <a:off x="5904360" y="837720"/>
            <a:ext cx="1822680" cy="687960"/>
          </a:xfrm>
          <a:prstGeom prst="roundRect">
            <a:avLst>
              <a:gd name="adj" fmla="val 1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800" b="0" strike="noStrike" spc="-1">
                <a:solidFill>
                  <a:srgbClr val="000000"/>
                </a:solidFill>
                <a:latin typeface="Arial"/>
                <a:ea typeface="DejaVu Sans"/>
              </a:rPr>
              <a:t>Forward Propagation</a:t>
            </a:r>
            <a:endParaRPr lang="en-US" sz="1800" b="0" strike="noStrike" spc="-1">
              <a:solidFill>
                <a:srgbClr val="000000"/>
              </a:solidFill>
              <a:latin typeface="Arial"/>
            </a:endParaRPr>
          </a:p>
        </p:txBody>
      </p:sp>
      <p:sp>
        <p:nvSpPr>
          <p:cNvPr id="61" name="Rectangle: Rounded Corners 60"/>
          <p:cNvSpPr/>
          <p:nvPr/>
        </p:nvSpPr>
        <p:spPr>
          <a:xfrm>
            <a:off x="5971680" y="1757160"/>
            <a:ext cx="1762200" cy="654120"/>
          </a:xfrm>
          <a:prstGeom prst="roundRect">
            <a:avLst>
              <a:gd name="adj" fmla="val 1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800" b="0" strike="noStrike" spc="-1">
                <a:solidFill>
                  <a:srgbClr val="000000"/>
                </a:solidFill>
                <a:latin typeface="Arial"/>
                <a:ea typeface="DejaVu Sans"/>
              </a:rPr>
              <a:t>Prediction Layer</a:t>
            </a:r>
            <a:endParaRPr lang="en-US" sz="1800" b="0" strike="noStrike" spc="-1">
              <a:solidFill>
                <a:srgbClr val="000000"/>
              </a:solidFill>
              <a:latin typeface="Arial"/>
            </a:endParaRPr>
          </a:p>
        </p:txBody>
      </p:sp>
      <p:sp>
        <p:nvSpPr>
          <p:cNvPr id="62" name="Rectangle: Rounded Corners 61"/>
          <p:cNvSpPr/>
          <p:nvPr/>
        </p:nvSpPr>
        <p:spPr>
          <a:xfrm>
            <a:off x="5945040" y="2742840"/>
            <a:ext cx="1802520" cy="762120"/>
          </a:xfrm>
          <a:prstGeom prst="roundRect">
            <a:avLst>
              <a:gd name="adj" fmla="val 1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800" b="0" strike="noStrike" spc="-1">
                <a:solidFill>
                  <a:srgbClr val="000000"/>
                </a:solidFill>
                <a:latin typeface="Arial"/>
                <a:ea typeface="DejaVu Sans"/>
              </a:rPr>
              <a:t>Classify Dog Breed</a:t>
            </a:r>
            <a:endParaRPr lang="en-US" sz="1800" b="0" strike="noStrike" spc="-1">
              <a:solidFill>
                <a:srgbClr val="000000"/>
              </a:solidFill>
              <a:latin typeface="Arial"/>
            </a:endParaRPr>
          </a:p>
        </p:txBody>
      </p:sp>
      <p:sp>
        <p:nvSpPr>
          <p:cNvPr id="63" name="Rectangle: Rounded Corners 62"/>
          <p:cNvSpPr/>
          <p:nvPr/>
        </p:nvSpPr>
        <p:spPr>
          <a:xfrm>
            <a:off x="5904360" y="3939120"/>
            <a:ext cx="1964520" cy="600120"/>
          </a:xfrm>
          <a:prstGeom prst="roundRect">
            <a:avLst>
              <a:gd name="adj" fmla="val 1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1800" b="0" strike="noStrike" spc="-1">
                <a:solidFill>
                  <a:srgbClr val="000000"/>
                </a:solidFill>
                <a:latin typeface="Arial"/>
                <a:ea typeface="DejaVu Sans"/>
              </a:rPr>
              <a:t>Output Prediction</a:t>
            </a:r>
            <a:endParaRPr lang="en-US" sz="1800" b="0" strike="noStrike" spc="-1">
              <a:solidFill>
                <a:srgbClr val="000000"/>
              </a:solidFill>
              <a:latin typeface="Arial"/>
            </a:endParaRPr>
          </a:p>
        </p:txBody>
      </p:sp>
      <p:cxnSp>
        <p:nvCxnSpPr>
          <p:cNvPr id="64" name="Connector: Elbow 63"/>
          <p:cNvCxnSpPr>
            <a:stCxn id="59" idx="3"/>
            <a:endCxn id="60" idx="0"/>
          </p:cNvCxnSpPr>
          <p:nvPr/>
        </p:nvCxnSpPr>
        <p:spPr>
          <a:xfrm flipV="1">
            <a:off x="3518640" y="1181520"/>
            <a:ext cx="2386080" cy="3607560"/>
          </a:xfrm>
          <a:prstGeom prst="bentConnector3">
            <a:avLst>
              <a:gd name="adj1" fmla="val 50052"/>
            </a:avLst>
          </a:prstGeom>
          <a:ln w="0">
            <a:solidFill>
              <a:srgbClr val="3465A4"/>
            </a:solidFill>
          </a:ln>
        </p:spPr>
      </p:cxnSp>
      <p:sp>
        <p:nvSpPr>
          <p:cNvPr id="65" name="Straight Connector 64"/>
          <p:cNvSpPr/>
          <p:nvPr/>
        </p:nvSpPr>
        <p:spPr>
          <a:xfrm>
            <a:off x="2297160" y="3316680"/>
            <a:ext cx="539640" cy="360"/>
          </a:xfrm>
          <a:prstGeom prst="line">
            <a:avLst/>
          </a:prstGeom>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66" name="Straight Connector 65"/>
          <p:cNvSpPr/>
          <p:nvPr/>
        </p:nvSpPr>
        <p:spPr>
          <a:xfrm>
            <a:off x="2492640" y="2790000"/>
            <a:ext cx="360" cy="526680"/>
          </a:xfrm>
          <a:prstGeom prst="line">
            <a:avLst/>
          </a:prstGeom>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67" name="Straight Connector 66"/>
          <p:cNvSpPr/>
          <p:nvPr/>
        </p:nvSpPr>
        <p:spPr>
          <a:xfrm flipH="1">
            <a:off x="2533320" y="4033080"/>
            <a:ext cx="6840" cy="405000"/>
          </a:xfrm>
          <a:prstGeom prst="line">
            <a:avLst/>
          </a:prstGeom>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68" name="Straight Connector 67"/>
          <p:cNvSpPr/>
          <p:nvPr/>
        </p:nvSpPr>
        <p:spPr>
          <a:xfrm>
            <a:off x="6802560" y="1526040"/>
            <a:ext cx="6840" cy="231120"/>
          </a:xfrm>
          <a:prstGeom prst="line">
            <a:avLst/>
          </a:prstGeom>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69" name="Straight Connector 68"/>
          <p:cNvSpPr/>
          <p:nvPr/>
        </p:nvSpPr>
        <p:spPr>
          <a:xfrm>
            <a:off x="6829920" y="3505320"/>
            <a:ext cx="360" cy="433800"/>
          </a:xfrm>
          <a:prstGeom prst="line">
            <a:avLst/>
          </a:prstGeom>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70" name="Straight Connector 69"/>
          <p:cNvSpPr/>
          <p:nvPr/>
        </p:nvSpPr>
        <p:spPr>
          <a:xfrm>
            <a:off x="6755400" y="4539600"/>
            <a:ext cx="6840" cy="419040"/>
          </a:xfrm>
          <a:prstGeom prst="line">
            <a:avLst/>
          </a:prstGeom>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71" name="Straight Connector 70"/>
          <p:cNvSpPr/>
          <p:nvPr/>
        </p:nvSpPr>
        <p:spPr>
          <a:xfrm>
            <a:off x="6890400" y="2411640"/>
            <a:ext cx="360" cy="331200"/>
          </a:xfrm>
          <a:prstGeom prst="line">
            <a:avLst/>
          </a:prstGeom>
          <a:ln w="0">
            <a:solidFill>
              <a:srgbClr val="3465A4"/>
            </a:solidFill>
          </a:ln>
        </p:spPr>
        <p:style>
          <a:lnRef idx="0">
            <a:scrgbClr r="0" g="0" b="0"/>
          </a:lnRef>
          <a:fillRef idx="0">
            <a:scrgbClr r="0" g="0" b="0"/>
          </a:fillRef>
          <a:effectRef idx="0">
            <a:scrgbClr r="0" g="0" b="0"/>
          </a:effectRef>
          <a:fontRef idx="minor"/>
        </p:style>
        <p:txBody>
          <a:bodyPr lIns="90000" tIns="-38160" rIns="90000" bIns="-38160" anchor="ctr">
            <a:noAutofit/>
          </a:bodyPr>
          <a:lstStyle/>
          <a:p>
            <a:endParaRPr lang="en-US" sz="1800" b="0" strike="noStrike" spc="-1">
              <a:solidFill>
                <a:srgbClr val="000000"/>
              </a:solidFill>
              <a:latin typeface="Arial"/>
              <a:ea typeface="DejaVu Sans"/>
            </a:endParaRPr>
          </a:p>
        </p:txBody>
      </p:sp>
      <p:sp>
        <p:nvSpPr>
          <p:cNvPr id="72" name="Rectangle: Rounded Corners 71"/>
          <p:cNvSpPr/>
          <p:nvPr/>
        </p:nvSpPr>
        <p:spPr>
          <a:xfrm>
            <a:off x="5927233" y="4955409"/>
            <a:ext cx="1883520" cy="566280"/>
          </a:xfrm>
          <a:prstGeom prst="roundRect">
            <a:avLst>
              <a:gd name="adj" fmla="val 166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0" strike="noStrike" spc="-1" dirty="0">
                <a:solidFill>
                  <a:srgbClr val="000000"/>
                </a:solidFill>
                <a:latin typeface="Arial"/>
                <a:ea typeface="DejaVu Sans"/>
              </a:rPr>
              <a:t>End</a:t>
            </a:r>
            <a:endParaRPr lang="en-US" sz="1800" b="0" strike="noStrike" spc="-1" dirty="0">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lnSpc>
                <a:spcPct val="100000"/>
              </a:lnSpc>
              <a:buNone/>
              <a:tabLst>
                <a:tab pos="0" algn="l"/>
              </a:tabLst>
            </a:pPr>
            <a:r>
              <a:rPr lang="en-US" sz="4400" b="0" strike="noStrike" spc="-1">
                <a:solidFill>
                  <a:srgbClr val="000000"/>
                </a:solidFill>
                <a:latin typeface="Arial"/>
              </a:rPr>
              <a:t> </a:t>
            </a:r>
          </a:p>
        </p:txBody>
      </p:sp>
      <p:sp>
        <p:nvSpPr>
          <p:cNvPr id="74" name="PlaceHolder 2"/>
          <p:cNvSpPr>
            <a:spLocks noGrp="1"/>
          </p:cNvSpPr>
          <p:nvPr>
            <p:ph/>
          </p:nvPr>
        </p:nvSpPr>
        <p:spPr>
          <a:xfrm>
            <a:off x="504000" y="1326600"/>
            <a:ext cx="9069480" cy="3286080"/>
          </a:xfrm>
          <a:prstGeom prst="rect">
            <a:avLst/>
          </a:prstGeom>
          <a:noFill/>
          <a:ln w="0">
            <a:noFill/>
          </a:ln>
        </p:spPr>
        <p:txBody>
          <a:bodyPr lIns="0" tIns="0" rIns="0" bIns="0" anchor="t">
            <a:normAutofit/>
          </a:bodyPr>
          <a:lstStyle/>
          <a:p>
            <a:pPr marL="432000" indent="0">
              <a:lnSpc>
                <a:spcPct val="100000"/>
              </a:lnSpc>
              <a:spcBef>
                <a:spcPts val="1417"/>
              </a:spcBef>
              <a:buNone/>
              <a:tabLst>
                <a:tab pos="0" algn="l"/>
              </a:tabLst>
            </a:pPr>
            <a:r>
              <a:rPr lang="en-US" sz="3200" b="0" strike="noStrike" spc="-1">
                <a:solidFill>
                  <a:srgbClr val="000000"/>
                </a:solidFill>
                <a:latin typeface="Arial"/>
              </a:rPr>
              <a:t> </a:t>
            </a:r>
          </a:p>
        </p:txBody>
      </p:sp>
      <p:pic>
        <p:nvPicPr>
          <p:cNvPr id="75" name="Picture 74"/>
          <p:cNvPicPr/>
          <p:nvPr/>
        </p:nvPicPr>
        <p:blipFill>
          <a:blip r:embed="rId2"/>
          <a:stretch/>
        </p:blipFill>
        <p:spPr>
          <a:xfrm rot="21582000">
            <a:off x="799560" y="139320"/>
            <a:ext cx="8087760" cy="530712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77" name="Picture 43"/>
          <p:cNvPicPr/>
          <p:nvPr/>
        </p:nvPicPr>
        <p:blipFill>
          <a:blip r:embed="rId2"/>
          <a:stretch/>
        </p:blipFill>
        <p:spPr>
          <a:xfrm>
            <a:off x="0" y="0"/>
            <a:ext cx="10077840" cy="566784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lnSpc>
                <a:spcPct val="100000"/>
              </a:lnSpc>
              <a:buNone/>
              <a:tabLst>
                <a:tab pos="0" algn="l"/>
              </a:tabLst>
            </a:pPr>
            <a:r>
              <a:rPr lang="en-US" sz="4400" b="0" strike="noStrike" spc="-1">
                <a:solidFill>
                  <a:srgbClr val="000000"/>
                </a:solidFill>
                <a:latin typeface="Arial"/>
              </a:rPr>
              <a:t> </a:t>
            </a:r>
          </a:p>
        </p:txBody>
      </p:sp>
      <p:sp>
        <p:nvSpPr>
          <p:cNvPr id="79" name="PlaceHolder 2"/>
          <p:cNvSpPr>
            <a:spLocks noGrp="1"/>
          </p:cNvSpPr>
          <p:nvPr>
            <p:ph/>
          </p:nvPr>
        </p:nvSpPr>
        <p:spPr>
          <a:xfrm>
            <a:off x="504000" y="1326600"/>
            <a:ext cx="9069480" cy="3286080"/>
          </a:xfrm>
          <a:prstGeom prst="rect">
            <a:avLst/>
          </a:prstGeom>
          <a:noFill/>
          <a:ln w="0">
            <a:noFill/>
          </a:ln>
        </p:spPr>
        <p:txBody>
          <a:bodyPr lIns="0" tIns="0" rIns="0" bIns="0" anchor="t">
            <a:normAutofit/>
          </a:bodyPr>
          <a:lstStyle/>
          <a:p>
            <a:pPr marL="432000" indent="0">
              <a:lnSpc>
                <a:spcPct val="100000"/>
              </a:lnSpc>
              <a:spcBef>
                <a:spcPts val="1417"/>
              </a:spcBef>
              <a:buNone/>
              <a:tabLst>
                <a:tab pos="0" algn="l"/>
              </a:tabLst>
            </a:pPr>
            <a:r>
              <a:rPr lang="en-US" sz="3200" b="0" strike="noStrike" spc="-1">
                <a:solidFill>
                  <a:srgbClr val="000000"/>
                </a:solidFill>
                <a:latin typeface="Arial"/>
              </a:rPr>
              <a:t> </a:t>
            </a:r>
          </a:p>
        </p:txBody>
      </p:sp>
      <p:pic>
        <p:nvPicPr>
          <p:cNvPr id="80" name="Picture 79"/>
          <p:cNvPicPr/>
          <p:nvPr/>
        </p:nvPicPr>
        <p:blipFill>
          <a:blip r:embed="rId2"/>
          <a:stretch/>
        </p:blipFill>
        <p:spPr>
          <a:xfrm>
            <a:off x="54000" y="0"/>
            <a:ext cx="9923040" cy="561276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82" name="Picture 45"/>
          <p:cNvPicPr/>
          <p:nvPr/>
        </p:nvPicPr>
        <p:blipFill>
          <a:blip r:embed="rId2"/>
          <a:stretch/>
        </p:blipFill>
        <p:spPr>
          <a:xfrm>
            <a:off x="-360" y="0"/>
            <a:ext cx="10078200" cy="566784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84" name="Picture 47"/>
          <p:cNvPicPr/>
          <p:nvPr/>
        </p:nvPicPr>
        <p:blipFill>
          <a:blip r:embed="rId2"/>
          <a:stretch/>
        </p:blipFill>
        <p:spPr>
          <a:xfrm>
            <a:off x="0" y="0"/>
            <a:ext cx="10077840" cy="593784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86" name="Picture 49"/>
          <p:cNvPicPr/>
          <p:nvPr/>
        </p:nvPicPr>
        <p:blipFill>
          <a:blip r:embed="rId2"/>
          <a:stretch/>
        </p:blipFill>
        <p:spPr>
          <a:xfrm>
            <a:off x="0" y="0"/>
            <a:ext cx="10036080" cy="566784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88" name="Picture 51"/>
          <p:cNvPicPr/>
          <p:nvPr/>
        </p:nvPicPr>
        <p:blipFill>
          <a:blip r:embed="rId2"/>
          <a:stretch/>
        </p:blipFill>
        <p:spPr>
          <a:xfrm>
            <a:off x="11160" y="0"/>
            <a:ext cx="10066680" cy="566784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90" name="Picture 53"/>
          <p:cNvPicPr/>
          <p:nvPr/>
        </p:nvPicPr>
        <p:blipFill>
          <a:blip r:embed="rId2"/>
          <a:stretch/>
        </p:blipFill>
        <p:spPr>
          <a:xfrm>
            <a:off x="0" y="36000"/>
            <a:ext cx="10077840" cy="566784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defTabSz="914400">
              <a:lnSpc>
                <a:spcPct val="90000"/>
              </a:lnSpc>
              <a:buNone/>
              <a:tabLst>
                <a:tab pos="0" algn="l"/>
              </a:tabLst>
            </a:pPr>
            <a:r>
              <a:rPr lang="en-US" sz="4400" b="0" strike="noStrike" spc="-1">
                <a:solidFill>
                  <a:srgbClr val="000000"/>
                </a:solidFill>
                <a:latin typeface="Arial"/>
                <a:ea typeface="DejaVu Sans"/>
              </a:rPr>
              <a:t> </a:t>
            </a:r>
            <a:endParaRPr lang="en-US" sz="4400" b="0" strike="noStrike" spc="-1">
              <a:solidFill>
                <a:srgbClr val="000000"/>
              </a:solidFill>
              <a:latin typeface="Arial"/>
            </a:endParaRPr>
          </a:p>
        </p:txBody>
      </p:sp>
      <p:sp>
        <p:nvSpPr>
          <p:cNvPr id="25" name="PlaceHolder 2"/>
          <p:cNvSpPr>
            <a:spLocks noGrp="1"/>
          </p:cNvSpPr>
          <p:nvPr>
            <p:ph/>
          </p:nvPr>
        </p:nvSpPr>
        <p:spPr>
          <a:xfrm>
            <a:off x="504000" y="1326600"/>
            <a:ext cx="9069480" cy="3286080"/>
          </a:xfrm>
          <a:prstGeom prst="rect">
            <a:avLst/>
          </a:prstGeom>
          <a:noFill/>
          <a:ln w="0">
            <a:noFill/>
          </a:ln>
        </p:spPr>
        <p:txBody>
          <a:bodyPr lIns="0" tIns="0" rIns="0" bIns="0" anchor="t">
            <a:normAutofit/>
          </a:bodyPr>
          <a:lstStyle/>
          <a:p>
            <a:pPr marL="432000" indent="0" defTabSz="914400">
              <a:lnSpc>
                <a:spcPct val="100000"/>
              </a:lnSpc>
              <a:spcBef>
                <a:spcPts val="1417"/>
              </a:spcBef>
              <a:buNone/>
              <a:tabLst>
                <a:tab pos="0" algn="l"/>
              </a:tabLst>
            </a:pPr>
            <a:r>
              <a:rPr lang="en-US" sz="3200" b="0" strike="noStrike" spc="-1">
                <a:solidFill>
                  <a:srgbClr val="000000"/>
                </a:solidFill>
                <a:latin typeface="Arial"/>
                <a:ea typeface="DejaVu Sans"/>
              </a:rPr>
              <a:t> </a:t>
            </a:r>
            <a:endParaRPr lang="en-US" sz="3200" b="0" strike="noStrike" spc="-1">
              <a:solidFill>
                <a:srgbClr val="000000"/>
              </a:solidFill>
              <a:latin typeface="Arial"/>
            </a:endParaRPr>
          </a:p>
        </p:txBody>
      </p:sp>
      <p:sp>
        <p:nvSpPr>
          <p:cNvPr id="26" name="TextBox 20"/>
          <p:cNvSpPr/>
          <p:nvPr/>
        </p:nvSpPr>
        <p:spPr>
          <a:xfrm>
            <a:off x="1564560" y="380880"/>
            <a:ext cx="5174640" cy="6185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IN" sz="4400" b="0" strike="noStrike" spc="-1">
                <a:solidFill>
                  <a:schemeClr val="accent4">
                    <a:lumMod val="75000"/>
                  </a:schemeClr>
                </a:solidFill>
                <a:latin typeface="Trebuchet MS"/>
                <a:ea typeface="DejaVu Sans"/>
              </a:rPr>
              <a:t>Objective</a:t>
            </a:r>
            <a:endParaRPr lang="en-US" sz="4400" b="0" strike="noStrike" spc="-1">
              <a:solidFill>
                <a:srgbClr val="000000"/>
              </a:solidFill>
              <a:latin typeface="Arial"/>
            </a:endParaRPr>
          </a:p>
          <a:p>
            <a:pPr defTabSz="914400">
              <a:lnSpc>
                <a:spcPct val="100000"/>
              </a:lnSpc>
            </a:pPr>
            <a:r>
              <a:rPr lang="en-IN" sz="4400" b="0" strike="noStrike" spc="-1">
                <a:solidFill>
                  <a:schemeClr val="accent4">
                    <a:lumMod val="75000"/>
                  </a:schemeClr>
                </a:solidFill>
                <a:latin typeface="Trebuchet MS"/>
                <a:ea typeface="DejaVu Sans"/>
              </a:rPr>
              <a:t>Introducation</a:t>
            </a:r>
            <a:endParaRPr lang="en-US" sz="4400" b="0" strike="noStrike" spc="-1">
              <a:solidFill>
                <a:srgbClr val="000000"/>
              </a:solidFill>
              <a:latin typeface="Arial"/>
            </a:endParaRPr>
          </a:p>
          <a:p>
            <a:pPr defTabSz="914400">
              <a:lnSpc>
                <a:spcPct val="100000"/>
              </a:lnSpc>
            </a:pPr>
            <a:r>
              <a:rPr lang="en-IN" sz="4400" b="0" strike="noStrike" spc="-1">
                <a:solidFill>
                  <a:schemeClr val="accent4">
                    <a:lumMod val="75000"/>
                  </a:schemeClr>
                </a:solidFill>
                <a:latin typeface="Trebuchet MS"/>
                <a:ea typeface="DejaVu Sans"/>
              </a:rPr>
              <a:t>Requirement</a:t>
            </a:r>
            <a:endParaRPr lang="en-US" sz="4400" b="0" strike="noStrike" spc="-1">
              <a:solidFill>
                <a:srgbClr val="000000"/>
              </a:solidFill>
              <a:latin typeface="Arial"/>
            </a:endParaRPr>
          </a:p>
          <a:p>
            <a:pPr defTabSz="914400">
              <a:lnSpc>
                <a:spcPct val="100000"/>
              </a:lnSpc>
            </a:pPr>
            <a:r>
              <a:rPr lang="en-IN" sz="4400" b="0" strike="noStrike" spc="-1">
                <a:solidFill>
                  <a:schemeClr val="accent4">
                    <a:lumMod val="75000"/>
                  </a:schemeClr>
                </a:solidFill>
                <a:latin typeface="Trebuchet MS"/>
                <a:ea typeface="DejaVu Sans"/>
              </a:rPr>
              <a:t>Working Principle</a:t>
            </a:r>
            <a:endParaRPr lang="en-US" sz="4400" b="0" strike="noStrike" spc="-1">
              <a:solidFill>
                <a:srgbClr val="000000"/>
              </a:solidFill>
              <a:latin typeface="Arial"/>
            </a:endParaRPr>
          </a:p>
          <a:p>
            <a:pPr defTabSz="914400">
              <a:lnSpc>
                <a:spcPct val="100000"/>
              </a:lnSpc>
            </a:pPr>
            <a:r>
              <a:rPr lang="en-IN" sz="4400" b="0" strike="noStrike" spc="-1">
                <a:solidFill>
                  <a:schemeClr val="accent4">
                    <a:lumMod val="75000"/>
                  </a:schemeClr>
                </a:solidFill>
                <a:latin typeface="Trebuchet MS"/>
                <a:ea typeface="DejaVu Sans"/>
              </a:rPr>
              <a:t>Data Flow Diagram</a:t>
            </a:r>
            <a:endParaRPr lang="en-US" sz="4400" b="0" strike="noStrike" spc="-1">
              <a:solidFill>
                <a:srgbClr val="000000"/>
              </a:solidFill>
              <a:latin typeface="Arial"/>
            </a:endParaRPr>
          </a:p>
          <a:p>
            <a:pPr defTabSz="914400">
              <a:lnSpc>
                <a:spcPct val="100000"/>
              </a:lnSpc>
            </a:pPr>
            <a:r>
              <a:rPr lang="en-IN" sz="4400" b="0" strike="noStrike" spc="-1">
                <a:solidFill>
                  <a:schemeClr val="accent4">
                    <a:lumMod val="75000"/>
                  </a:schemeClr>
                </a:solidFill>
                <a:latin typeface="Trebuchet MS"/>
                <a:ea typeface="DejaVu Sans"/>
              </a:rPr>
              <a:t>Conclusion</a:t>
            </a:r>
            <a:endParaRPr lang="en-US" sz="4400" b="0" strike="noStrike" spc="-1">
              <a:solidFill>
                <a:srgbClr val="000000"/>
              </a:solidFill>
              <a:latin typeface="Arial"/>
            </a:endParaRPr>
          </a:p>
          <a:p>
            <a:pPr defTabSz="914400">
              <a:lnSpc>
                <a:spcPct val="100000"/>
              </a:lnSpc>
            </a:pPr>
            <a:endParaRPr lang="en-US" sz="4400" b="0" strike="noStrike" spc="-1">
              <a:solidFill>
                <a:srgbClr val="000000"/>
              </a:solidFill>
              <a:latin typeface="Arial"/>
            </a:endParaRPr>
          </a:p>
          <a:p>
            <a:pPr defTabSz="914400">
              <a:lnSpc>
                <a:spcPct val="100000"/>
              </a:lnSpc>
            </a:pPr>
            <a:endParaRPr lang="en-US" sz="4400" b="0" strike="noStrike" spc="-1">
              <a:solidFill>
                <a:srgbClr val="000000"/>
              </a:solidFill>
              <a:latin typeface="Arial"/>
            </a:endParaRPr>
          </a:p>
        </p:txBody>
      </p:sp>
      <p:sp>
        <p:nvSpPr>
          <p:cNvPr id="27" name="Freeform: Shape 21"/>
          <p:cNvSpPr/>
          <p:nvPr/>
        </p:nvSpPr>
        <p:spPr>
          <a:xfrm>
            <a:off x="8210160" y="190080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28" name="Freeform: Shape 22"/>
          <p:cNvSpPr/>
          <p:nvPr/>
        </p:nvSpPr>
        <p:spPr>
          <a:xfrm>
            <a:off x="7197120" y="136728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29" name="Freeform: Shape 23"/>
          <p:cNvSpPr/>
          <p:nvPr/>
        </p:nvSpPr>
        <p:spPr>
          <a:xfrm>
            <a:off x="7244280" y="203580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30" name="Freeform: Shape 24"/>
          <p:cNvSpPr/>
          <p:nvPr/>
        </p:nvSpPr>
        <p:spPr>
          <a:xfrm>
            <a:off x="1171440" y="62388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31" name="Freeform: Shape 25"/>
          <p:cNvSpPr/>
          <p:nvPr/>
        </p:nvSpPr>
        <p:spPr>
          <a:xfrm>
            <a:off x="1225080" y="132660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32" name="Freeform: Shape 26"/>
          <p:cNvSpPr/>
          <p:nvPr/>
        </p:nvSpPr>
        <p:spPr>
          <a:xfrm>
            <a:off x="1205280" y="194112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33" name="Freeform: Shape 27"/>
          <p:cNvSpPr/>
          <p:nvPr/>
        </p:nvSpPr>
        <p:spPr>
          <a:xfrm>
            <a:off x="1205280" y="260316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34" name="Freeform: Shape 28"/>
          <p:cNvSpPr/>
          <p:nvPr/>
        </p:nvSpPr>
        <p:spPr>
          <a:xfrm>
            <a:off x="1205280" y="328572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35" name="Freeform: Shape 29"/>
          <p:cNvSpPr/>
          <p:nvPr/>
        </p:nvSpPr>
        <p:spPr>
          <a:xfrm>
            <a:off x="1205280" y="400176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36" name="Freeform: Shape 30"/>
          <p:cNvSpPr/>
          <p:nvPr/>
        </p:nvSpPr>
        <p:spPr>
          <a:xfrm rot="21525000">
            <a:off x="1443240" y="829440"/>
            <a:ext cx="360" cy="52200"/>
          </a:xfrm>
          <a:custGeom>
            <a:avLst/>
            <a:gdLst>
              <a:gd name="textAreaLeft" fmla="*/ 0 w 360"/>
              <a:gd name="textAreaRight" fmla="*/ 11520 w 360"/>
              <a:gd name="textAreaTop" fmla="*/ 22320 h 52200"/>
              <a:gd name="textAreaBottom" fmla="*/ 31680 h 5220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35640" rIns="90000" bIns="-35640" anchor="ctr">
            <a:noAutofit/>
          </a:bodyPr>
          <a:lstStyle/>
          <a:p>
            <a:pPr defTabSz="914400">
              <a:lnSpc>
                <a:spcPct val="100000"/>
              </a:lnSpc>
            </a:pPr>
            <a:endParaRPr lang="en-US" sz="1800" b="0" strike="noStrike" spc="-1">
              <a:solidFill>
                <a:srgbClr val="000000"/>
              </a:solidFill>
              <a:latin typeface="Arial"/>
              <a:ea typeface="DejaVu Sans"/>
            </a:endParaRPr>
          </a:p>
        </p:txBody>
      </p:sp>
      <p:sp>
        <p:nvSpPr>
          <p:cNvPr id="37" name="Freeform: Shape 31"/>
          <p:cNvSpPr/>
          <p:nvPr/>
        </p:nvSpPr>
        <p:spPr>
          <a:xfrm>
            <a:off x="1206360" y="4613040"/>
            <a:ext cx="357840" cy="357840"/>
          </a:xfrm>
          <a:custGeom>
            <a:avLst/>
            <a:gdLst>
              <a:gd name="textAreaLeft" fmla="*/ 148320 w 357840"/>
              <a:gd name="textAreaRight" fmla="*/ 211320 w 357840"/>
              <a:gd name="textAreaTop" fmla="*/ 148320 h 357840"/>
              <a:gd name="textAreaBottom" fmla="*/ 211320 h 357840"/>
            </a:gdLst>
            <a:ahLst/>
            <a:cxnLst/>
            <a:rect l="textAreaLeft" t="textAreaTop" r="textAreaRight" b="textAreaBottom"/>
            <a:pathLst>
              <a:path w="21600" h="21600">
                <a:moveTo>
                  <a:pt x="0" y="10800"/>
                </a:moveTo>
                <a:lnTo>
                  <a:pt x="8900" y="8900"/>
                </a:lnTo>
                <a:lnTo>
                  <a:pt x="10800" y="0"/>
                </a:lnTo>
                <a:lnTo>
                  <a:pt x="12700" y="8900"/>
                </a:lnTo>
                <a:lnTo>
                  <a:pt x="21600" y="10800"/>
                </a:lnTo>
                <a:lnTo>
                  <a:pt x="12700" y="12700"/>
                </a:lnTo>
                <a:lnTo>
                  <a:pt x="10800" y="21600"/>
                </a:lnTo>
                <a:lnTo>
                  <a:pt x="8900" y="12700"/>
                </a:lnTo>
                <a:lnTo>
                  <a:pt x="0" y="108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18000" rIns="90000" bIns="18000" anchor="ctr">
            <a:noAutofit/>
          </a:bodyPr>
          <a:lstStyle/>
          <a:p>
            <a:pPr defTabSz="914400">
              <a:lnSpc>
                <a:spcPct val="100000"/>
              </a:lnSpc>
            </a:pPr>
            <a:endParaRPr lang="en-US" sz="1800" b="0" strike="noStrike" spc="-1">
              <a:solidFill>
                <a:srgbClr val="000000"/>
              </a:solidFill>
              <a:latin typeface="Arial"/>
              <a:ea typeface="DejaVu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92" name="Picture 55"/>
          <p:cNvPicPr/>
          <p:nvPr/>
        </p:nvPicPr>
        <p:blipFill>
          <a:blip r:embed="rId2"/>
          <a:stretch/>
        </p:blipFill>
        <p:spPr>
          <a:xfrm>
            <a:off x="0" y="0"/>
            <a:ext cx="10077840" cy="56678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defTabSz="914400">
              <a:lnSpc>
                <a:spcPct val="90000"/>
              </a:lnSpc>
              <a:buNone/>
              <a:tabLst>
                <a:tab pos="0" algn="l"/>
              </a:tabLst>
            </a:pPr>
            <a:r>
              <a:rPr lang="en-IN" sz="4400" b="0" strike="noStrike" spc="-1">
                <a:solidFill>
                  <a:schemeClr val="dk1"/>
                </a:solidFill>
                <a:latin typeface="Arial"/>
                <a:ea typeface="DejaVu Sans"/>
              </a:rPr>
              <a:t>OBJECTIVE</a:t>
            </a:r>
            <a:endParaRPr lang="en-US" sz="4400" b="0" strike="noStrike" spc="-1">
              <a:solidFill>
                <a:srgbClr val="000000"/>
              </a:solidFill>
              <a:latin typeface="Arial"/>
            </a:endParaRPr>
          </a:p>
        </p:txBody>
      </p:sp>
      <p:sp>
        <p:nvSpPr>
          <p:cNvPr id="39" name="PlaceHolder 2"/>
          <p:cNvSpPr>
            <a:spLocks noGrp="1"/>
          </p:cNvSpPr>
          <p:nvPr>
            <p:ph/>
          </p:nvPr>
        </p:nvSpPr>
        <p:spPr>
          <a:xfrm>
            <a:off x="504000" y="1326600"/>
            <a:ext cx="9070200" cy="328680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800" b="1" strike="noStrike" spc="-1">
                <a:solidFill>
                  <a:schemeClr val="dk1"/>
                </a:solidFill>
                <a:latin typeface="Arial"/>
                <a:ea typeface="DejaVu Sans"/>
              </a:rPr>
              <a:t>Accurate Classification</a:t>
            </a:r>
            <a:r>
              <a:rPr lang="en-US" sz="2800" b="0" strike="noStrike" spc="-1">
                <a:solidFill>
                  <a:schemeClr val="dk1"/>
                </a:solidFill>
                <a:latin typeface="Arial"/>
                <a:ea typeface="DejaVu Sans"/>
              </a:rPr>
              <a:t>: The primary objective of dog breed prediction using the Inception V3 model is to accurately classify images of dogs into their respective breeds. This involves distinguishing between subtle differences among various dog breeds.</a:t>
            </a:r>
            <a:endParaRPr lang="en-US" sz="2800" b="0" strike="noStrike" spc="-1">
              <a:solidFill>
                <a:srgbClr val="000000"/>
              </a:solidFill>
              <a:latin typeface="Arial"/>
            </a:endParaRPr>
          </a:p>
          <a:p>
            <a:pPr indent="0" defTabSz="914400">
              <a:lnSpc>
                <a:spcPct val="100000"/>
              </a:lnSpc>
              <a:buNone/>
              <a:tabLst>
                <a:tab pos="0" algn="l"/>
              </a:tabLst>
            </a:pPr>
            <a:r>
              <a:rPr lang="en-US" sz="2800" b="1" strike="noStrike" spc="-1">
                <a:solidFill>
                  <a:schemeClr val="dk1"/>
                </a:solidFill>
                <a:latin typeface="Arial"/>
                <a:ea typeface="DejaVu Sans"/>
              </a:rPr>
              <a:t>Feature Extraction</a:t>
            </a:r>
            <a:r>
              <a:rPr lang="en-US" sz="2800" b="0" strike="noStrike" spc="-1">
                <a:solidFill>
                  <a:schemeClr val="dk1"/>
                </a:solidFill>
                <a:latin typeface="Arial"/>
                <a:ea typeface="DejaVu Sans"/>
              </a:rPr>
              <a:t>: The model uses the Inception V3 architecture to effectively extract hierarchical features from images, capturing everything from basic edges to complex patterns, which are essential for accurate breed identification.</a:t>
            </a:r>
            <a:endParaRPr lang="en-US" sz="28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226080"/>
            <a:ext cx="9069480" cy="1441440"/>
          </a:xfrm>
          <a:prstGeom prst="rect">
            <a:avLst/>
          </a:prstGeom>
          <a:noFill/>
          <a:ln w="0">
            <a:noFill/>
          </a:ln>
        </p:spPr>
        <p:txBody>
          <a:bodyPr lIns="0" tIns="0" rIns="0" bIns="0" anchor="ctr">
            <a:noAutofit/>
          </a:bodyPr>
          <a:lstStyle/>
          <a:p>
            <a:pPr indent="0" defTabSz="914400">
              <a:lnSpc>
                <a:spcPct val="90000"/>
              </a:lnSpc>
              <a:buNone/>
              <a:tabLst>
                <a:tab pos="0" algn="l"/>
              </a:tabLst>
            </a:pPr>
            <a:r>
              <a:rPr lang="en-IN" sz="4400" b="0" strike="noStrike" spc="-1">
                <a:solidFill>
                  <a:schemeClr val="dk1"/>
                </a:solidFill>
                <a:latin typeface="Arial"/>
                <a:ea typeface="DejaVu Sans"/>
              </a:rPr>
              <a:t>            INTRODUCTION</a:t>
            </a:r>
            <a:br>
              <a:rPr sz="4400"/>
            </a:br>
            <a:endParaRPr lang="en-US" sz="4400" b="0" strike="noStrike" spc="-1">
              <a:solidFill>
                <a:srgbClr val="000000"/>
              </a:solidFill>
              <a:latin typeface="Arial"/>
            </a:endParaRPr>
          </a:p>
        </p:txBody>
      </p:sp>
      <p:sp>
        <p:nvSpPr>
          <p:cNvPr id="41" name="PlaceHolder 2"/>
          <p:cNvSpPr>
            <a:spLocks noGrp="1"/>
          </p:cNvSpPr>
          <p:nvPr>
            <p:ph type="subTitle"/>
          </p:nvPr>
        </p:nvSpPr>
        <p:spPr>
          <a:xfrm>
            <a:off x="504000" y="1807200"/>
            <a:ext cx="9069480" cy="2805480"/>
          </a:xfrm>
          <a:prstGeom prst="rect">
            <a:avLst/>
          </a:prstGeom>
          <a:noFill/>
          <a:ln w="0">
            <a:noFill/>
          </a:ln>
        </p:spPr>
        <p:txBody>
          <a:bodyPr lIns="0" tIns="0" rIns="0" bIns="0" anchor="ctr">
            <a:noAutofit/>
          </a:bodyPr>
          <a:lstStyle/>
          <a:p>
            <a:pPr marL="228600" indent="-228600" defTabSz="914400">
              <a:lnSpc>
                <a:spcPct val="90000"/>
              </a:lnSpc>
              <a:spcBef>
                <a:spcPts val="1001"/>
              </a:spcBef>
              <a:buClr>
                <a:srgbClr val="000000"/>
              </a:buClr>
              <a:buFont typeface="Arial"/>
              <a:buChar char="•"/>
            </a:pPr>
            <a:r>
              <a:rPr lang="en-US" sz="1600" b="0" strike="noStrike" spc="-1">
                <a:solidFill>
                  <a:schemeClr val="dk1"/>
                </a:solidFill>
                <a:latin typeface="Arial"/>
                <a:ea typeface="DejaVu Sans"/>
              </a:rPr>
              <a:t>Model Overview : The Inception V3 model is a state-of-the-art deep learning architecture designed for image recognition tasks, including dog breed classification. It excels at analyzing complex visual data, making it an ideal choice for distinguishing between various dog breeds.</a:t>
            </a:r>
            <a:endParaRPr lang="en-US" sz="16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600" b="0" strike="noStrike" spc="-1">
                <a:solidFill>
                  <a:schemeClr val="dk1"/>
                </a:solidFill>
                <a:latin typeface="Arial"/>
                <a:ea typeface="DejaVu Sans"/>
              </a:rPr>
              <a:t>Objective Statement : The primary goal of using the Inception V3 model in dog breed prediction is to achieve highly accurate classification of dog images, enabling precise identification of breeds, even when the differences are subtle.</a:t>
            </a:r>
            <a:endParaRPr lang="en-US" sz="16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600" b="0" strike="noStrike" spc="-1">
                <a:solidFill>
                  <a:schemeClr val="dk1"/>
                </a:solidFill>
                <a:latin typeface="Arial"/>
                <a:ea typeface="DejaVu Sans"/>
              </a:rPr>
              <a:t>Advanced Feature Extraction : Inception V3 leverages a sophisticated convolutional neural network structure to extract detailed and hierarchical features from images. This allows the model to recognize intricate patterns and characteristics unique to each dog breed.</a:t>
            </a:r>
            <a:endParaRPr lang="en-US" sz="16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600" b="0" strike="noStrike" spc="-1">
                <a:solidFill>
                  <a:schemeClr val="dk1"/>
                </a:solidFill>
                <a:latin typeface="Arial"/>
                <a:ea typeface="DejaVu Sans"/>
              </a:rPr>
              <a:t>Real-World Application : The dog breed prediction model is designed for practical applications such as pet adoption platforms, veterinary assistance, and security systems, where accurate breed identification is crucial.</a:t>
            </a:r>
            <a:endParaRPr lang="en-US" sz="16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600" b="0" strike="noStrike" spc="-1">
                <a:solidFill>
                  <a:schemeClr val="dk1"/>
                </a:solidFill>
                <a:latin typeface="Arial"/>
                <a:ea typeface="DejaVu Sans"/>
              </a:rPr>
              <a:t>Continuous Improvement : The model can be fine-tuned and adapted to include more breeds, improve classification accuracy, and cater to specific user needs, ensuring it remains effective in various environments and use cases.</a:t>
            </a:r>
            <a:endParaRPr lang="en-US" sz="16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50760"/>
            <a:ext cx="9069480" cy="839880"/>
          </a:xfrm>
          <a:prstGeom prst="rect">
            <a:avLst/>
          </a:prstGeom>
          <a:noFill/>
          <a:ln w="0">
            <a:noFill/>
          </a:ln>
        </p:spPr>
        <p:txBody>
          <a:bodyPr lIns="0" tIns="0" rIns="0" bIns="0" anchor="ctr">
            <a:noAutofit/>
          </a:bodyPr>
          <a:lstStyle/>
          <a:p>
            <a:pPr indent="0" defTabSz="914400">
              <a:lnSpc>
                <a:spcPct val="90000"/>
              </a:lnSpc>
              <a:buNone/>
              <a:tabLst>
                <a:tab pos="0" algn="l"/>
              </a:tabLst>
            </a:pPr>
            <a:r>
              <a:rPr lang="en-US" sz="4400" b="0" strike="noStrike" spc="-1">
                <a:solidFill>
                  <a:schemeClr val="dk1"/>
                </a:solidFill>
                <a:latin typeface="Arial"/>
                <a:ea typeface="DejaVu Sans"/>
              </a:rPr>
              <a:t>        WORKING PRINCIPLE</a:t>
            </a:r>
            <a:endParaRPr lang="en-US" sz="4400" b="0" strike="noStrike" spc="-1">
              <a:solidFill>
                <a:srgbClr val="000000"/>
              </a:solidFill>
              <a:latin typeface="Arial"/>
            </a:endParaRPr>
          </a:p>
        </p:txBody>
      </p:sp>
      <p:sp>
        <p:nvSpPr>
          <p:cNvPr id="43" name="PlaceHolder 2"/>
          <p:cNvSpPr>
            <a:spLocks noGrp="1"/>
          </p:cNvSpPr>
          <p:nvPr>
            <p:ph type="subTitle"/>
          </p:nvPr>
        </p:nvSpPr>
        <p:spPr>
          <a:xfrm>
            <a:off x="504000" y="1893960"/>
            <a:ext cx="9069480" cy="2718720"/>
          </a:xfrm>
          <a:prstGeom prst="rect">
            <a:avLst/>
          </a:prstGeom>
          <a:noFill/>
          <a:ln w="0">
            <a:noFill/>
          </a:ln>
        </p:spPr>
        <p:txBody>
          <a:bodyPr lIns="0" tIns="0" rIns="0" bIns="0" anchor="ctr">
            <a:noAutofit/>
          </a:bodyPr>
          <a:lstStyle/>
          <a:p>
            <a:pPr marL="228600" indent="-228600" defTabSz="914400">
              <a:lnSpc>
                <a:spcPct val="90000"/>
              </a:lnSpc>
              <a:spcBef>
                <a:spcPts val="1001"/>
              </a:spcBef>
              <a:buClr>
                <a:srgbClr val="000000"/>
              </a:buClr>
              <a:buFont typeface="Arial"/>
              <a:buChar char="•"/>
            </a:pPr>
            <a:r>
              <a:rPr lang="en-US" sz="1400" b="1" strike="noStrike" spc="-1">
                <a:solidFill>
                  <a:schemeClr val="dk1"/>
                </a:solidFill>
                <a:latin typeface="Arial"/>
                <a:ea typeface="DejaVu Sans"/>
              </a:rPr>
              <a:t>Image Input and Preprocessing</a:t>
            </a:r>
            <a:r>
              <a:rPr lang="en-US" sz="1400" b="0" strike="noStrike" spc="-1">
                <a:solidFill>
                  <a:schemeClr val="dk1"/>
                </a:solidFill>
                <a:latin typeface="Arial"/>
                <a:ea typeface="DejaVu Sans"/>
              </a:rPr>
              <a:t>: The Inception V3 model begins by accepting images of dogs as input. These images are preprocessed through resizing, normalization, and data augmentation to ensure consistency and improve the model’s ability to generalize across different conditions and lighting.</a:t>
            </a:r>
            <a:endParaRPr lang="en-US" sz="14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400" b="1" strike="noStrike" spc="-1">
                <a:solidFill>
                  <a:schemeClr val="dk1"/>
                </a:solidFill>
                <a:latin typeface="Arial"/>
                <a:ea typeface="DejaVu Sans"/>
              </a:rPr>
              <a:t>Convolutional Layers</a:t>
            </a:r>
            <a:r>
              <a:rPr lang="en-US" sz="1400" b="0" strike="noStrike" spc="-1">
                <a:solidFill>
                  <a:schemeClr val="dk1"/>
                </a:solidFill>
                <a:latin typeface="Arial"/>
                <a:ea typeface="DejaVu Sans"/>
              </a:rPr>
              <a:t>: The model employs a series of convolutional layers that extract hierarchical features from the images. These layers progressively capture basic features like edges and textures, followed by more complex patterns, shapes, and breed-specific characteristics.</a:t>
            </a:r>
            <a:endParaRPr lang="en-US" sz="14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400" b="1" strike="noStrike" spc="-1">
                <a:solidFill>
                  <a:schemeClr val="dk1"/>
                </a:solidFill>
                <a:latin typeface="Arial"/>
                <a:ea typeface="DejaVu Sans"/>
              </a:rPr>
              <a:t>Inception Modules</a:t>
            </a:r>
            <a:r>
              <a:rPr lang="en-US" sz="1400" b="0" strike="noStrike" spc="-1">
                <a:solidFill>
                  <a:schemeClr val="dk1"/>
                </a:solidFill>
                <a:latin typeface="Arial"/>
                <a:ea typeface="DejaVu Sans"/>
              </a:rPr>
              <a:t>: At the core of Inception V3 are the Inception modules, which utilize multiple convolutional filters of different sizes in parallel. This enables the model to efficiently capture diverse aspects of the image at various scales, enhancing its ability to differentiate between dog breeds.</a:t>
            </a:r>
            <a:endParaRPr lang="en-US" sz="14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400" b="1" strike="noStrike" spc="-1">
                <a:solidFill>
                  <a:schemeClr val="dk1"/>
                </a:solidFill>
                <a:latin typeface="Arial"/>
                <a:ea typeface="DejaVu Sans"/>
              </a:rPr>
              <a:t>Global Average Pooling</a:t>
            </a:r>
            <a:r>
              <a:rPr lang="en-US" sz="1400" b="0" strike="noStrike" spc="-1">
                <a:solidFill>
                  <a:schemeClr val="dk1"/>
                </a:solidFill>
                <a:latin typeface="Arial"/>
                <a:ea typeface="DejaVu Sans"/>
              </a:rPr>
              <a:t>: After the feature extraction process, the model applies global average pooling to condense the information, reducing the dimensionality while preserving the essential features necessary for classification.</a:t>
            </a:r>
            <a:endParaRPr lang="en-US" sz="14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400" b="1" strike="noStrike" spc="-1">
                <a:solidFill>
                  <a:schemeClr val="dk1"/>
                </a:solidFill>
                <a:latin typeface="Arial"/>
                <a:ea typeface="DejaVu Sans"/>
              </a:rPr>
              <a:t>Fully Connected Layers and Softmax Classification</a:t>
            </a:r>
            <a:r>
              <a:rPr lang="en-US" sz="1400" b="0" strike="noStrike" spc="-1">
                <a:solidFill>
                  <a:schemeClr val="dk1"/>
                </a:solidFill>
                <a:latin typeface="Arial"/>
                <a:ea typeface="DejaVu Sans"/>
              </a:rPr>
              <a:t>: The processed features are passed through fully connected layers, where the model learns to map these features to specific dog breeds. The final softmax layer outputs a probability distribution over all possible breeds, predicting the most likely breed for the given image.</a:t>
            </a:r>
            <a:endParaRPr lang="en-US" sz="14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400" b="1" strike="noStrike" spc="-1">
                <a:solidFill>
                  <a:schemeClr val="dk1"/>
                </a:solidFill>
                <a:latin typeface="Arial"/>
                <a:ea typeface="DejaVu Sans"/>
              </a:rPr>
              <a:t>Model Optimization and Training</a:t>
            </a:r>
            <a:r>
              <a:rPr lang="en-US" sz="1400" b="0" strike="noStrike" spc="-1">
                <a:solidFill>
                  <a:schemeClr val="dk1"/>
                </a:solidFill>
                <a:latin typeface="Arial"/>
                <a:ea typeface="DejaVu Sans"/>
              </a:rPr>
              <a:t>: Inception V3 is trained using large datasets of labeled dog images. The training process involves optimizing the model’s weights through backpropagation, minimizing the error between predicted and actual labels, and improving its accuracy over time.</a:t>
            </a:r>
            <a:endParaRPr lang="en-US" sz="1400" b="0" strike="noStrike" spc="-1">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1400" b="1" strike="noStrike" spc="-1">
                <a:solidFill>
                  <a:schemeClr val="dk1"/>
                </a:solidFill>
                <a:latin typeface="Arial"/>
                <a:ea typeface="DejaVu Sans"/>
              </a:rPr>
              <a:t>Real-Time Prediction</a:t>
            </a:r>
            <a:r>
              <a:rPr lang="en-US" sz="1400" b="0" strike="noStrike" spc="-1">
                <a:solidFill>
                  <a:schemeClr val="dk1"/>
                </a:solidFill>
                <a:latin typeface="Arial"/>
                <a:ea typeface="DejaVu Sans"/>
              </a:rPr>
              <a:t>: Once trained, the model can be deployed to make real-time predictions on new, unseen dog images. It quickly processes the image through the learned layers, outputting the predicted breed with high confidence.</a:t>
            </a:r>
            <a:endParaRPr lang="en-US" sz="1400" b="0" strike="noStrike" spc="-1">
              <a:solidFill>
                <a:srgbClr val="000000"/>
              </a:solidFill>
              <a:latin typeface="Arial"/>
            </a:endParaRPr>
          </a:p>
          <a:p>
            <a:pPr indent="0" defTabSz="914400">
              <a:lnSpc>
                <a:spcPct val="90000"/>
              </a:lnSpc>
              <a:spcBef>
                <a:spcPts val="1001"/>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laceHolder 1"/>
          <p:cNvSpPr>
            <a:spLocks noGrp="1"/>
          </p:cNvSpPr>
          <p:nvPr>
            <p:ph type="title"/>
          </p:nvPr>
        </p:nvSpPr>
        <p:spPr>
          <a:xfrm>
            <a:off x="96840" y="102960"/>
            <a:ext cx="9681840" cy="2010600"/>
          </a:xfrm>
          <a:prstGeom prst="rect">
            <a:avLst/>
          </a:prstGeom>
          <a:noFill/>
          <a:ln w="0">
            <a:noFill/>
          </a:ln>
        </p:spPr>
        <p:txBody>
          <a:bodyPr lIns="91440" tIns="45720" rIns="91440" bIns="45720" numCol="1" spcCol="0" anchor="ctr">
            <a:noAutofit/>
          </a:bodyPr>
          <a:lstStyle/>
          <a:p>
            <a:pPr indent="0" defTabSz="914400">
              <a:lnSpc>
                <a:spcPct val="100000"/>
              </a:lnSpc>
              <a:buNone/>
              <a:tabLst>
                <a:tab pos="0" algn="l"/>
              </a:tabLst>
            </a:pPr>
            <a:r>
              <a:rPr lang="en-US" sz="1800" b="1" u="sng" strike="noStrike" spc="-1">
                <a:solidFill>
                  <a:schemeClr val="dk1"/>
                </a:solidFill>
                <a:uFillTx/>
                <a:latin typeface="Arial Rounded MT Bold"/>
                <a:ea typeface="DejaVu Sans"/>
              </a:rPr>
              <a:t>Software Requirements </a:t>
            </a:r>
            <a:r>
              <a:rPr lang="en-US" sz="1800" b="0" strike="noStrike" spc="-1">
                <a:solidFill>
                  <a:schemeClr val="dk1"/>
                </a:solidFill>
                <a:latin typeface="Arial"/>
                <a:ea typeface="DejaVu Sans"/>
              </a:rPr>
              <a:t>:-The software requirements for the dog breed prediction project using the Inception V3 model include Python as the primary programming language, with TensorFlow or PyTorch for implementing the neural network. Essential libraries include PIL for image processing and Pandas and NumPy for data handling. CUDA and cuDNN are recommended for GPU acceleration. A suitable IDE like PyCharm or Jupyter Notebook is needed for development, and Git for version control. Additionally, managing dependencies withpip or conda is crutial</a:t>
            </a:r>
            <a:endParaRPr lang="en-US" sz="1800" b="0" strike="noStrike" spc="-1">
              <a:solidFill>
                <a:srgbClr val="000000"/>
              </a:solidFill>
              <a:latin typeface="Arial"/>
            </a:endParaRPr>
          </a:p>
        </p:txBody>
      </p:sp>
      <p:sp>
        <p:nvSpPr>
          <p:cNvPr id="45" name="TextBox 6"/>
          <p:cNvSpPr/>
          <p:nvPr/>
        </p:nvSpPr>
        <p:spPr>
          <a:xfrm>
            <a:off x="524520" y="2415240"/>
            <a:ext cx="7259040" cy="303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3600" indent="-267480" defTabSz="457200">
              <a:lnSpc>
                <a:spcPct val="100000"/>
              </a:lnSpc>
              <a:spcBef>
                <a:spcPts val="669"/>
              </a:spcBef>
              <a:tabLst>
                <a:tab pos="0" algn="l"/>
              </a:tabLst>
            </a:pPr>
            <a:r>
              <a:rPr lang="en-US" sz="2000" b="1" u="sng" strike="noStrike" spc="-1">
                <a:solidFill>
                  <a:schemeClr val="dk1"/>
                </a:solidFill>
                <a:uFillTx/>
                <a:latin typeface="Times New Roman"/>
                <a:ea typeface="Times New Roman"/>
              </a:rPr>
              <a:t>HARDWARE</a:t>
            </a:r>
            <a:r>
              <a:rPr lang="en-US" sz="2000" b="1" u="sng" strike="noStrike" spc="-52">
                <a:solidFill>
                  <a:schemeClr val="dk1"/>
                </a:solidFill>
                <a:uFillTx/>
                <a:latin typeface="Times New Roman"/>
                <a:ea typeface="Times New Roman"/>
              </a:rPr>
              <a:t> </a:t>
            </a:r>
            <a:r>
              <a:rPr lang="en-US" sz="2000" b="1" u="sng" strike="noStrike" spc="-12">
                <a:solidFill>
                  <a:schemeClr val="dk1"/>
                </a:solidFill>
                <a:uFillTx/>
                <a:latin typeface="Times New Roman"/>
                <a:ea typeface="Times New Roman"/>
              </a:rPr>
              <a:t>REQUIREMENTS:-</a:t>
            </a:r>
            <a:endParaRPr lang="en-US" sz="2000" b="0" strike="noStrike" spc="-1">
              <a:solidFill>
                <a:srgbClr val="000000"/>
              </a:solidFill>
              <a:latin typeface="Arial"/>
            </a:endParaRPr>
          </a:p>
          <a:p>
            <a:pPr marL="343080" indent="-343080" defTabSz="457200">
              <a:lnSpc>
                <a:spcPct val="100000"/>
              </a:lnSpc>
              <a:spcBef>
                <a:spcPts val="1380"/>
              </a:spcBef>
              <a:buClr>
                <a:srgbClr val="000000"/>
              </a:buClr>
              <a:buFont typeface="Wingdings" charset="2"/>
              <a:buChar char=""/>
              <a:tabLst>
                <a:tab pos="907560" algn="l"/>
              </a:tabLst>
            </a:pPr>
            <a:r>
              <a:rPr lang="en-US" sz="2000" b="0" strike="noStrike" spc="-1">
                <a:solidFill>
                  <a:schemeClr val="dk1"/>
                </a:solidFill>
                <a:latin typeface="Times New Roman"/>
                <a:ea typeface="Wingdings"/>
              </a:rPr>
              <a:t>Operating</a:t>
            </a:r>
            <a:r>
              <a:rPr lang="en-US" sz="2000" b="0" strike="noStrike" spc="-26">
                <a:solidFill>
                  <a:schemeClr val="dk1"/>
                </a:solidFill>
                <a:latin typeface="Times New Roman"/>
                <a:ea typeface="Wingdings"/>
              </a:rPr>
              <a:t> </a:t>
            </a:r>
            <a:r>
              <a:rPr lang="en-US" sz="2000" b="0" strike="noStrike" spc="-1">
                <a:solidFill>
                  <a:schemeClr val="dk1"/>
                </a:solidFill>
                <a:latin typeface="Times New Roman"/>
                <a:ea typeface="Wingdings"/>
              </a:rPr>
              <a:t>system-</a:t>
            </a:r>
            <a:r>
              <a:rPr lang="en-US" sz="2000" b="0" strike="noStrike" spc="-26">
                <a:solidFill>
                  <a:schemeClr val="dk1"/>
                </a:solidFill>
                <a:latin typeface="Times New Roman"/>
                <a:ea typeface="Wingdings"/>
              </a:rPr>
              <a:t> </a:t>
            </a:r>
            <a:r>
              <a:rPr lang="en-US" sz="2000" b="0" strike="noStrike" spc="-1">
                <a:solidFill>
                  <a:schemeClr val="dk1"/>
                </a:solidFill>
                <a:latin typeface="Times New Roman"/>
                <a:ea typeface="Wingdings"/>
              </a:rPr>
              <a:t>Windows</a:t>
            </a:r>
            <a:r>
              <a:rPr lang="en-US" sz="2000" b="0" strike="noStrike" spc="-12">
                <a:solidFill>
                  <a:schemeClr val="dk1"/>
                </a:solidFill>
                <a:latin typeface="Times New Roman"/>
                <a:ea typeface="Wingdings"/>
              </a:rPr>
              <a:t> </a:t>
            </a:r>
            <a:r>
              <a:rPr lang="en-US" sz="2000" b="0" strike="noStrike" spc="-1">
                <a:solidFill>
                  <a:schemeClr val="dk1"/>
                </a:solidFill>
                <a:latin typeface="Times New Roman"/>
                <a:ea typeface="Wingdings"/>
              </a:rPr>
              <a:t>10</a:t>
            </a:r>
            <a:r>
              <a:rPr lang="en-US" sz="2000" b="0" strike="noStrike" spc="-7">
                <a:solidFill>
                  <a:schemeClr val="dk1"/>
                </a:solidFill>
                <a:latin typeface="Times New Roman"/>
                <a:ea typeface="Wingdings"/>
              </a:rPr>
              <a:t> </a:t>
            </a:r>
            <a:r>
              <a:rPr lang="en-US" sz="2000" b="0" strike="noStrike" spc="-1">
                <a:solidFill>
                  <a:schemeClr val="dk1"/>
                </a:solidFill>
                <a:latin typeface="Times New Roman"/>
                <a:ea typeface="Wingdings"/>
              </a:rPr>
              <a:t>or</a:t>
            </a:r>
            <a:r>
              <a:rPr lang="en-US" sz="2000" b="0" strike="noStrike" spc="-15">
                <a:solidFill>
                  <a:schemeClr val="dk1"/>
                </a:solidFill>
                <a:latin typeface="Times New Roman"/>
                <a:ea typeface="Wingdings"/>
              </a:rPr>
              <a:t> </a:t>
            </a:r>
            <a:r>
              <a:rPr lang="en-US" sz="2000" b="0" strike="noStrike" spc="-21">
                <a:solidFill>
                  <a:schemeClr val="dk1"/>
                </a:solidFill>
                <a:latin typeface="Times New Roman"/>
                <a:ea typeface="Wingdings"/>
              </a:rPr>
              <a:t>later</a:t>
            </a:r>
            <a:endParaRPr lang="en-US" sz="2000" b="0" strike="noStrike" spc="-1">
              <a:solidFill>
                <a:srgbClr val="000000"/>
              </a:solidFill>
              <a:latin typeface="Arial"/>
            </a:endParaRPr>
          </a:p>
          <a:p>
            <a:pPr marL="343080" indent="-343080" defTabSz="457200">
              <a:lnSpc>
                <a:spcPct val="100000"/>
              </a:lnSpc>
              <a:spcBef>
                <a:spcPts val="629"/>
              </a:spcBef>
              <a:buClr>
                <a:srgbClr val="000000"/>
              </a:buClr>
              <a:buFont typeface="Wingdings" charset="2"/>
              <a:buChar char=""/>
              <a:tabLst>
                <a:tab pos="907560" algn="l"/>
              </a:tabLst>
            </a:pPr>
            <a:r>
              <a:rPr lang="en-US" sz="2000" b="0" strike="noStrike" spc="-1">
                <a:solidFill>
                  <a:schemeClr val="dk1"/>
                </a:solidFill>
                <a:latin typeface="Times New Roman"/>
                <a:ea typeface="Wingdings"/>
              </a:rPr>
              <a:t>Memory</a:t>
            </a:r>
            <a:r>
              <a:rPr lang="en-US" sz="2000" b="0" strike="noStrike" spc="-41">
                <a:solidFill>
                  <a:schemeClr val="dk1"/>
                </a:solidFill>
                <a:latin typeface="Times New Roman"/>
                <a:ea typeface="Wingdings"/>
              </a:rPr>
              <a:t> </a:t>
            </a:r>
            <a:r>
              <a:rPr lang="en-US" sz="2000" b="0" strike="noStrike" spc="-1">
                <a:solidFill>
                  <a:schemeClr val="dk1"/>
                </a:solidFill>
                <a:latin typeface="Times New Roman"/>
                <a:ea typeface="Wingdings"/>
              </a:rPr>
              <a:t>–</a:t>
            </a:r>
            <a:r>
              <a:rPr lang="en-US" sz="2000" b="0" strike="noStrike" spc="-21">
                <a:solidFill>
                  <a:schemeClr val="dk1"/>
                </a:solidFill>
                <a:latin typeface="Times New Roman"/>
                <a:ea typeface="Wingdings"/>
              </a:rPr>
              <a:t> </a:t>
            </a:r>
            <a:r>
              <a:rPr lang="en-US" sz="2000" b="0" strike="noStrike" spc="-1">
                <a:solidFill>
                  <a:schemeClr val="dk1"/>
                </a:solidFill>
                <a:latin typeface="Times New Roman"/>
                <a:ea typeface="Wingdings"/>
              </a:rPr>
              <a:t>4GB</a:t>
            </a:r>
            <a:r>
              <a:rPr lang="en-US" sz="2000" b="0" strike="noStrike" spc="-15">
                <a:solidFill>
                  <a:schemeClr val="dk1"/>
                </a:solidFill>
                <a:latin typeface="Times New Roman"/>
                <a:ea typeface="Wingdings"/>
              </a:rPr>
              <a:t> </a:t>
            </a:r>
            <a:r>
              <a:rPr lang="en-US" sz="2000" b="0" strike="noStrike" spc="-1">
                <a:solidFill>
                  <a:schemeClr val="dk1"/>
                </a:solidFill>
                <a:latin typeface="Times New Roman"/>
                <a:ea typeface="Wingdings"/>
              </a:rPr>
              <a:t>minimum,</a:t>
            </a:r>
            <a:r>
              <a:rPr lang="en-US" sz="2000" b="0" strike="noStrike" spc="-7">
                <a:solidFill>
                  <a:schemeClr val="dk1"/>
                </a:solidFill>
                <a:latin typeface="Times New Roman"/>
                <a:ea typeface="Wingdings"/>
              </a:rPr>
              <a:t> </a:t>
            </a:r>
            <a:r>
              <a:rPr lang="en-US" sz="2000" b="0" strike="noStrike" spc="-1">
                <a:solidFill>
                  <a:schemeClr val="dk1"/>
                </a:solidFill>
                <a:latin typeface="Times New Roman"/>
                <a:ea typeface="Wingdings"/>
              </a:rPr>
              <a:t>8GB</a:t>
            </a:r>
            <a:r>
              <a:rPr lang="en-US" sz="2000" b="0" strike="noStrike" spc="-26">
                <a:solidFill>
                  <a:schemeClr val="dk1"/>
                </a:solidFill>
                <a:latin typeface="Times New Roman"/>
                <a:ea typeface="Wingdings"/>
              </a:rPr>
              <a:t> </a:t>
            </a:r>
            <a:r>
              <a:rPr lang="en-US" sz="2000" b="0" strike="noStrike" spc="-1">
                <a:solidFill>
                  <a:schemeClr val="dk1"/>
                </a:solidFill>
                <a:latin typeface="Times New Roman"/>
                <a:ea typeface="Wingdings"/>
              </a:rPr>
              <a:t>recommended</a:t>
            </a:r>
            <a:r>
              <a:rPr lang="en-US" sz="2000" b="0" strike="noStrike" spc="-21">
                <a:solidFill>
                  <a:schemeClr val="dk1"/>
                </a:solidFill>
                <a:latin typeface="Times New Roman"/>
                <a:ea typeface="Wingdings"/>
              </a:rPr>
              <a:t> </a:t>
            </a:r>
            <a:r>
              <a:rPr lang="en-US" sz="2000" b="0" strike="noStrike" spc="-1">
                <a:solidFill>
                  <a:schemeClr val="dk1"/>
                </a:solidFill>
                <a:latin typeface="Times New Roman"/>
                <a:ea typeface="Wingdings"/>
              </a:rPr>
              <a:t>or</a:t>
            </a:r>
            <a:r>
              <a:rPr lang="en-US" sz="2000" b="0" strike="noStrike" spc="-15">
                <a:solidFill>
                  <a:schemeClr val="dk1"/>
                </a:solidFill>
                <a:latin typeface="Times New Roman"/>
                <a:ea typeface="Wingdings"/>
              </a:rPr>
              <a:t> </a:t>
            </a:r>
            <a:r>
              <a:rPr lang="en-US" sz="2000" b="0" strike="noStrike" spc="-21">
                <a:solidFill>
                  <a:schemeClr val="dk1"/>
                </a:solidFill>
                <a:latin typeface="Times New Roman"/>
                <a:ea typeface="Wingdings"/>
              </a:rPr>
              <a:t>more</a:t>
            </a:r>
            <a:endParaRPr lang="en-US" sz="2000" b="0" strike="noStrike" spc="-1">
              <a:solidFill>
                <a:srgbClr val="000000"/>
              </a:solidFill>
              <a:latin typeface="Arial"/>
            </a:endParaRPr>
          </a:p>
          <a:p>
            <a:pPr marL="343080" indent="-343080" defTabSz="457200">
              <a:lnSpc>
                <a:spcPct val="100000"/>
              </a:lnSpc>
              <a:spcBef>
                <a:spcPts val="635"/>
              </a:spcBef>
              <a:buClr>
                <a:srgbClr val="000000"/>
              </a:buClr>
              <a:buFont typeface="Wingdings" charset="2"/>
              <a:buChar char=""/>
              <a:tabLst>
                <a:tab pos="907560" algn="l"/>
              </a:tabLst>
            </a:pPr>
            <a:r>
              <a:rPr lang="en-US" sz="2000" b="0" strike="noStrike" spc="-1">
                <a:solidFill>
                  <a:schemeClr val="dk1"/>
                </a:solidFill>
                <a:latin typeface="Times New Roman"/>
                <a:ea typeface="Wingdings"/>
              </a:rPr>
              <a:t>Processor</a:t>
            </a:r>
            <a:r>
              <a:rPr lang="en-US" sz="2000" b="0" strike="noStrike" spc="-12">
                <a:solidFill>
                  <a:schemeClr val="dk1"/>
                </a:solidFill>
                <a:latin typeface="Times New Roman"/>
                <a:ea typeface="Wingdings"/>
              </a:rPr>
              <a:t> </a:t>
            </a:r>
            <a:r>
              <a:rPr lang="en-US" sz="2000" b="0" strike="noStrike" spc="-1">
                <a:solidFill>
                  <a:schemeClr val="dk1"/>
                </a:solidFill>
                <a:latin typeface="Times New Roman"/>
                <a:ea typeface="Wingdings"/>
              </a:rPr>
              <a:t>–</a:t>
            </a:r>
            <a:r>
              <a:rPr lang="en-US" sz="2000" b="0" strike="noStrike" spc="-12">
                <a:solidFill>
                  <a:schemeClr val="dk1"/>
                </a:solidFill>
                <a:latin typeface="Times New Roman"/>
                <a:ea typeface="Wingdings"/>
              </a:rPr>
              <a:t> </a:t>
            </a:r>
            <a:r>
              <a:rPr lang="en-US" sz="2000" b="0" strike="noStrike" spc="-1">
                <a:solidFill>
                  <a:schemeClr val="dk1"/>
                </a:solidFill>
                <a:latin typeface="Times New Roman"/>
                <a:ea typeface="Wingdings"/>
              </a:rPr>
              <a:t>Intel</a:t>
            </a:r>
            <a:r>
              <a:rPr lang="en-US" sz="2000" b="0" strike="noStrike" spc="-7">
                <a:solidFill>
                  <a:schemeClr val="dk1"/>
                </a:solidFill>
                <a:latin typeface="Times New Roman"/>
                <a:ea typeface="Wingdings"/>
              </a:rPr>
              <a:t> </a:t>
            </a:r>
            <a:r>
              <a:rPr lang="en-US" sz="2000" b="0" strike="noStrike" spc="-1">
                <a:solidFill>
                  <a:schemeClr val="dk1"/>
                </a:solidFill>
                <a:latin typeface="Times New Roman"/>
                <a:ea typeface="Wingdings"/>
              </a:rPr>
              <a:t>i3</a:t>
            </a:r>
            <a:r>
              <a:rPr lang="en-US" sz="2000" b="0" strike="noStrike" spc="-12">
                <a:solidFill>
                  <a:schemeClr val="dk1"/>
                </a:solidFill>
                <a:latin typeface="Times New Roman"/>
                <a:ea typeface="Wingdings"/>
              </a:rPr>
              <a:t> </a:t>
            </a:r>
            <a:r>
              <a:rPr lang="en-US" sz="2000" b="0" strike="noStrike" spc="-1">
                <a:solidFill>
                  <a:schemeClr val="dk1"/>
                </a:solidFill>
                <a:latin typeface="Times New Roman"/>
                <a:ea typeface="Wingdings"/>
              </a:rPr>
              <a:t>or</a:t>
            </a:r>
            <a:r>
              <a:rPr lang="en-US" sz="2000" b="0" strike="noStrike" spc="-21">
                <a:solidFill>
                  <a:schemeClr val="dk1"/>
                </a:solidFill>
                <a:latin typeface="Times New Roman"/>
                <a:ea typeface="Wingdings"/>
              </a:rPr>
              <a:t> </a:t>
            </a:r>
            <a:r>
              <a:rPr lang="en-US" sz="2000" b="0" strike="noStrike" spc="-12">
                <a:solidFill>
                  <a:schemeClr val="dk1"/>
                </a:solidFill>
                <a:latin typeface="Times New Roman"/>
                <a:ea typeface="Wingdings"/>
              </a:rPr>
              <a:t>above</a:t>
            </a:r>
            <a:endParaRPr lang="en-US" sz="2000" b="0" strike="noStrike" spc="-1">
              <a:solidFill>
                <a:srgbClr val="000000"/>
              </a:solidFill>
              <a:latin typeface="Arial"/>
            </a:endParaRPr>
          </a:p>
          <a:p>
            <a:pPr marL="343080" indent="-343080" defTabSz="457200">
              <a:lnSpc>
                <a:spcPct val="100000"/>
              </a:lnSpc>
              <a:spcBef>
                <a:spcPts val="629"/>
              </a:spcBef>
              <a:buClr>
                <a:srgbClr val="000000"/>
              </a:buClr>
              <a:buFont typeface="Wingdings" charset="2"/>
              <a:buChar char=""/>
              <a:tabLst>
                <a:tab pos="907560" algn="l"/>
              </a:tabLst>
            </a:pPr>
            <a:r>
              <a:rPr lang="en-US" sz="2000" b="0" strike="noStrike" spc="-1">
                <a:solidFill>
                  <a:schemeClr val="dk1"/>
                </a:solidFill>
                <a:latin typeface="Times New Roman"/>
                <a:ea typeface="Wingdings"/>
              </a:rPr>
              <a:t>We</a:t>
            </a:r>
            <a:r>
              <a:rPr lang="en-US" sz="2000" b="0" strike="noStrike" spc="-21">
                <a:solidFill>
                  <a:schemeClr val="dk1"/>
                </a:solidFill>
                <a:latin typeface="Times New Roman"/>
                <a:ea typeface="Wingdings"/>
              </a:rPr>
              <a:t> </a:t>
            </a:r>
            <a:r>
              <a:rPr lang="en-US" sz="2000" b="0" strike="noStrike" spc="-1">
                <a:solidFill>
                  <a:schemeClr val="dk1"/>
                </a:solidFill>
                <a:latin typeface="Times New Roman"/>
                <a:ea typeface="Wingdings"/>
              </a:rPr>
              <a:t>recommend</a:t>
            </a:r>
            <a:r>
              <a:rPr lang="en-US" sz="2000" b="0" strike="noStrike" spc="-15">
                <a:solidFill>
                  <a:schemeClr val="dk1"/>
                </a:solidFill>
                <a:latin typeface="Times New Roman"/>
                <a:ea typeface="Wingdings"/>
              </a:rPr>
              <a:t> </a:t>
            </a:r>
            <a:r>
              <a:rPr lang="en-US" sz="2000" b="0" strike="noStrike" spc="-1">
                <a:solidFill>
                  <a:schemeClr val="dk1"/>
                </a:solidFill>
                <a:latin typeface="Times New Roman"/>
                <a:ea typeface="Wingdings"/>
              </a:rPr>
              <a:t>updated</a:t>
            </a:r>
            <a:r>
              <a:rPr lang="en-US" sz="2000" b="0" strike="noStrike" spc="-21">
                <a:solidFill>
                  <a:schemeClr val="dk1"/>
                </a:solidFill>
                <a:latin typeface="Times New Roman"/>
                <a:ea typeface="Wingdings"/>
              </a:rPr>
              <a:t> </a:t>
            </a:r>
            <a:r>
              <a:rPr lang="en-US" sz="2000" b="0" strike="noStrike" spc="-1">
                <a:solidFill>
                  <a:schemeClr val="dk1"/>
                </a:solidFill>
                <a:latin typeface="Times New Roman"/>
                <a:ea typeface="Wingdings"/>
              </a:rPr>
              <a:t>Web</a:t>
            </a:r>
            <a:r>
              <a:rPr lang="en-US" sz="2000" b="0" strike="noStrike" spc="-15">
                <a:solidFill>
                  <a:schemeClr val="dk1"/>
                </a:solidFill>
                <a:latin typeface="Times New Roman"/>
                <a:ea typeface="Wingdings"/>
              </a:rPr>
              <a:t> </a:t>
            </a:r>
            <a:r>
              <a:rPr lang="en-US" sz="2000" b="0" strike="noStrike" spc="-12">
                <a:solidFill>
                  <a:schemeClr val="dk1"/>
                </a:solidFill>
                <a:latin typeface="Times New Roman"/>
                <a:ea typeface="Wingdings"/>
              </a:rPr>
              <a:t>Browser.</a:t>
            </a:r>
            <a:endParaRPr lang="en-US" sz="2000" b="0" strike="noStrike" spc="-1">
              <a:solidFill>
                <a:srgbClr val="000000"/>
              </a:solidFill>
              <a:latin typeface="Arial"/>
            </a:endParaRPr>
          </a:p>
          <a:p>
            <a:pPr marL="343080" indent="-343080" defTabSz="457200">
              <a:lnSpc>
                <a:spcPct val="100000"/>
              </a:lnSpc>
              <a:spcBef>
                <a:spcPts val="629"/>
              </a:spcBef>
              <a:buClr>
                <a:srgbClr val="000000"/>
              </a:buClr>
              <a:buFont typeface="Wingdings" charset="2"/>
              <a:buChar char=""/>
              <a:tabLst>
                <a:tab pos="907560" algn="l"/>
              </a:tabLst>
            </a:pPr>
            <a:r>
              <a:rPr lang="en-US" sz="2000" b="0" strike="noStrike" spc="-1">
                <a:solidFill>
                  <a:schemeClr val="dk1"/>
                </a:solidFill>
                <a:latin typeface="Times New Roman"/>
                <a:ea typeface="Wingdings"/>
              </a:rPr>
              <a:t>Ethernet</a:t>
            </a:r>
            <a:r>
              <a:rPr lang="en-US" sz="2000" b="0" strike="noStrike" spc="-21">
                <a:solidFill>
                  <a:schemeClr val="dk1"/>
                </a:solidFill>
                <a:latin typeface="Times New Roman"/>
                <a:ea typeface="Wingdings"/>
              </a:rPr>
              <a:t> </a:t>
            </a:r>
            <a:r>
              <a:rPr lang="en-US" sz="2000" b="0" strike="noStrike" spc="-1">
                <a:solidFill>
                  <a:schemeClr val="dk1"/>
                </a:solidFill>
                <a:latin typeface="Times New Roman"/>
                <a:ea typeface="Wingdings"/>
              </a:rPr>
              <a:t>connection</a:t>
            </a:r>
            <a:r>
              <a:rPr lang="en-US" sz="2000" b="0" strike="noStrike" spc="-32">
                <a:solidFill>
                  <a:schemeClr val="dk1"/>
                </a:solidFill>
                <a:latin typeface="Times New Roman"/>
                <a:ea typeface="Wingdings"/>
              </a:rPr>
              <a:t> </a:t>
            </a:r>
            <a:r>
              <a:rPr lang="en-US" sz="2000" b="0" strike="noStrike" spc="-1">
                <a:solidFill>
                  <a:schemeClr val="dk1"/>
                </a:solidFill>
                <a:latin typeface="Times New Roman"/>
                <a:ea typeface="Wingdings"/>
              </a:rPr>
              <a:t>(LAN)</a:t>
            </a:r>
            <a:r>
              <a:rPr lang="en-US" sz="2000" b="0" strike="noStrike" spc="-26">
                <a:solidFill>
                  <a:schemeClr val="dk1"/>
                </a:solidFill>
                <a:latin typeface="Times New Roman"/>
                <a:ea typeface="Wingdings"/>
              </a:rPr>
              <a:t> </a:t>
            </a:r>
            <a:r>
              <a:rPr lang="en-US" sz="2000" b="0" strike="noStrike" spc="-1">
                <a:solidFill>
                  <a:schemeClr val="dk1"/>
                </a:solidFill>
                <a:latin typeface="Times New Roman"/>
                <a:ea typeface="Wingdings"/>
              </a:rPr>
              <a:t>or</a:t>
            </a:r>
            <a:r>
              <a:rPr lang="en-US" sz="2000" b="0" strike="noStrike" spc="-15">
                <a:solidFill>
                  <a:schemeClr val="dk1"/>
                </a:solidFill>
                <a:latin typeface="Times New Roman"/>
                <a:ea typeface="Wingdings"/>
              </a:rPr>
              <a:t> </a:t>
            </a:r>
            <a:r>
              <a:rPr lang="en-US" sz="2000" b="0" strike="noStrike" spc="-1">
                <a:solidFill>
                  <a:schemeClr val="dk1"/>
                </a:solidFill>
                <a:latin typeface="Times New Roman"/>
                <a:ea typeface="Wingdings"/>
              </a:rPr>
              <a:t>a</a:t>
            </a:r>
            <a:r>
              <a:rPr lang="en-US" sz="2000" b="0" strike="noStrike" spc="-15">
                <a:solidFill>
                  <a:schemeClr val="dk1"/>
                </a:solidFill>
                <a:latin typeface="Times New Roman"/>
                <a:ea typeface="Wingdings"/>
              </a:rPr>
              <a:t> </a:t>
            </a:r>
            <a:r>
              <a:rPr lang="en-US" sz="2000" b="0" strike="noStrike" spc="-1">
                <a:solidFill>
                  <a:schemeClr val="dk1"/>
                </a:solidFill>
                <a:latin typeface="Times New Roman"/>
                <a:ea typeface="Wingdings"/>
              </a:rPr>
              <a:t>wireless</a:t>
            </a:r>
            <a:r>
              <a:rPr lang="en-US" sz="2000" b="0" strike="noStrike" spc="-12">
                <a:solidFill>
                  <a:schemeClr val="dk1"/>
                </a:solidFill>
                <a:latin typeface="Times New Roman"/>
                <a:ea typeface="Wingdings"/>
              </a:rPr>
              <a:t> </a:t>
            </a:r>
            <a:r>
              <a:rPr lang="en-US" sz="2000" b="0" strike="noStrike" spc="-1">
                <a:solidFill>
                  <a:schemeClr val="dk1"/>
                </a:solidFill>
                <a:latin typeface="Times New Roman"/>
                <a:ea typeface="Wingdings"/>
              </a:rPr>
              <a:t>adapter</a:t>
            </a:r>
            <a:r>
              <a:rPr lang="en-US" sz="2000" b="0" strike="noStrike" spc="-21">
                <a:solidFill>
                  <a:schemeClr val="dk1"/>
                </a:solidFill>
                <a:latin typeface="Times New Roman"/>
                <a:ea typeface="Wingdings"/>
              </a:rPr>
              <a:t> </a:t>
            </a:r>
            <a:r>
              <a:rPr lang="en-US" sz="2000" b="0" strike="noStrike" spc="-12">
                <a:solidFill>
                  <a:schemeClr val="dk1"/>
                </a:solidFill>
                <a:latin typeface="Times New Roman"/>
                <a:ea typeface="Wingdings"/>
              </a:rPr>
              <a:t>(WIFI)</a:t>
            </a:r>
            <a:endParaRPr lang="en-US" sz="2000" b="0" strike="noStrike" spc="-1">
              <a:solidFill>
                <a:srgbClr val="000000"/>
              </a:solidFill>
              <a:latin typeface="Arial"/>
            </a:endParaRPr>
          </a:p>
          <a:p>
            <a:pPr algn="just" defTabSz="457200">
              <a:lnSpc>
                <a:spcPct val="146000"/>
              </a:lnSpc>
              <a:spcBef>
                <a:spcPts val="1389"/>
              </a:spcBef>
              <a:tabLst>
                <a:tab pos="906120" algn="l"/>
              </a:tabLst>
            </a:pPr>
            <a:r>
              <a:rPr lang="en-US" sz="2000" b="0" strike="noStrike" spc="-1">
                <a:solidFill>
                  <a:schemeClr val="dk1"/>
                </a:solidFill>
                <a:latin typeface="Times New Roman"/>
                <a:ea typeface="Times New Roman"/>
              </a:rPr>
              <a:t> </a:t>
            </a:r>
            <a:endParaRPr lang="en-US" sz="20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47" name="Picture 35"/>
          <p:cNvPicPr/>
          <p:nvPr/>
        </p:nvPicPr>
        <p:blipFill>
          <a:blip r:embed="rId2"/>
          <a:stretch/>
        </p:blipFill>
        <p:spPr>
          <a:xfrm>
            <a:off x="0" y="0"/>
            <a:ext cx="10077840" cy="566784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49" name="Picture 37"/>
          <p:cNvPicPr/>
          <p:nvPr/>
        </p:nvPicPr>
        <p:blipFill>
          <a:blip r:embed="rId2"/>
          <a:stretch/>
        </p:blipFill>
        <p:spPr>
          <a:xfrm>
            <a:off x="0" y="0"/>
            <a:ext cx="10077840" cy="575784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69480" cy="944280"/>
          </a:xfrm>
          <a:prstGeom prst="rect">
            <a:avLst/>
          </a:prstGeom>
          <a:noFill/>
          <a:ln w="0">
            <a:noFill/>
          </a:ln>
        </p:spPr>
        <p:txBody>
          <a:bodyPr lIns="0" tIns="0" rIns="0" bIns="0" anchor="ctr">
            <a:noAutofit/>
          </a:bodyPr>
          <a:lstStyle/>
          <a:p>
            <a:pPr indent="0" algn="ctr">
              <a:buNone/>
            </a:pPr>
            <a:endParaRPr lang="en-US" sz="1800" b="0" strike="noStrike" spc="-1">
              <a:solidFill>
                <a:srgbClr val="000000"/>
              </a:solidFill>
              <a:latin typeface="Arial"/>
            </a:endParaRPr>
          </a:p>
        </p:txBody>
      </p:sp>
      <p:pic>
        <p:nvPicPr>
          <p:cNvPr id="51" name="Picture 39"/>
          <p:cNvPicPr/>
          <p:nvPr/>
        </p:nvPicPr>
        <p:blipFill>
          <a:blip r:embed="rId2"/>
          <a:stretch/>
        </p:blipFill>
        <p:spPr>
          <a:xfrm>
            <a:off x="0" y="0"/>
            <a:ext cx="10077840" cy="5667840"/>
          </a:xfrm>
          <a:prstGeom prst="rect">
            <a:avLst/>
          </a:prstGeom>
          <a:ln w="0">
            <a:noFill/>
          </a:ln>
        </p:spPr>
      </p:pic>
    </p:spTree>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TotalTime>
  <Words>817</Words>
  <Application>Microsoft Office PowerPoint</Application>
  <PresentationFormat>Custom</PresentationFormat>
  <Paragraphs>62</Paragraphs>
  <Slides>20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Arial</vt:lpstr>
      <vt:lpstr>Arial Rounded MT Bold</vt:lpstr>
      <vt:lpstr>DejaVu Sans</vt:lpstr>
      <vt:lpstr>Symbol</vt:lpstr>
      <vt:lpstr>Times New Roman</vt:lpstr>
      <vt:lpstr>Trebuchet MS</vt:lpstr>
      <vt:lpstr>Wingdings</vt:lpstr>
      <vt:lpstr>Office</vt:lpstr>
      <vt:lpstr>Office</vt:lpstr>
      <vt:lpstr>Office</vt:lpstr>
      <vt:lpstr>Dog Breed Identification Using Deep Learning </vt:lpstr>
      <vt:lpstr> </vt:lpstr>
      <vt:lpstr>OBJECTIVE</vt:lpstr>
      <vt:lpstr>            INTRODUCTION </vt:lpstr>
      <vt:lpstr>        WORKING PRINCIPLE</vt:lpstr>
      <vt:lpstr>Software Requirements :-The software requirements for the dog breed prediction project using the Inception V3 model include Python as the primary programming language, with TensorFlow or PyTorch for implementing the neural network. Essential libraries include PIL for image processing and Pandas and NumPy for data handling. CUDA and cuDNN are recommended for GPU acceleration. A suitable IDE like PyCharm or Jupyter Notebook is needed for development, and Git for version control. Additionally, managing dependencies withpip or conda is crutial</vt:lpstr>
      <vt:lpstr>PowerPoint Presentation</vt:lpstr>
      <vt:lpstr>PowerPoint Presentation</vt:lpstr>
      <vt:lpstr>PowerPoint Presentation</vt:lpstr>
      <vt:lpstr>PowerPoint Presentation</vt:lpstr>
      <vt:lpstr>Flow Chat Layout : </vt:lpstr>
      <vt:lpstr>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 Breed Identification Using Deep Learning</dc:title>
  <dc:subject/>
  <dc:creator>aditya patra</dc:creator>
  <dc:description/>
  <cp:lastModifiedBy>aditya patra</cp:lastModifiedBy>
  <cp:revision>14</cp:revision>
  <dcterms:created xsi:type="dcterms:W3CDTF">2024-08-15T22:36:27Z</dcterms:created>
  <dcterms:modified xsi:type="dcterms:W3CDTF">2024-10-12T20:26:51Z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17</vt:i4>
  </property>
</Properties>
</file>